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0"/>
  </p:notesMasterIdLst>
  <p:sldIdLst>
    <p:sldId id="257" r:id="rId2"/>
    <p:sldId id="265" r:id="rId3"/>
    <p:sldId id="259" r:id="rId4"/>
    <p:sldId id="260" r:id="rId5"/>
    <p:sldId id="261" r:id="rId6"/>
    <p:sldId id="258" r:id="rId7"/>
    <p:sldId id="262" r:id="rId8"/>
    <p:sldId id="266" r:id="rId9"/>
    <p:sldId id="267" r:id="rId10"/>
    <p:sldId id="268" r:id="rId11"/>
    <p:sldId id="269" r:id="rId12"/>
    <p:sldId id="270" r:id="rId13"/>
    <p:sldId id="271" r:id="rId14"/>
    <p:sldId id="272" r:id="rId15"/>
    <p:sldId id="273" r:id="rId16"/>
    <p:sldId id="274" r:id="rId17"/>
    <p:sldId id="275" r:id="rId18"/>
    <p:sldId id="263" r:id="rId19"/>
    <p:sldId id="276" r:id="rId20"/>
    <p:sldId id="277" r:id="rId21"/>
    <p:sldId id="278" r:id="rId22"/>
    <p:sldId id="279" r:id="rId23"/>
    <p:sldId id="280" r:id="rId24"/>
    <p:sldId id="281" r:id="rId25"/>
    <p:sldId id="282" r:id="rId26"/>
    <p:sldId id="283" r:id="rId27"/>
    <p:sldId id="284" r:id="rId28"/>
    <p:sldId id="285" r:id="rId29"/>
    <p:sldId id="264" r:id="rId30"/>
    <p:sldId id="286" r:id="rId31"/>
    <p:sldId id="287" r:id="rId32"/>
    <p:sldId id="288" r:id="rId33"/>
    <p:sldId id="289" r:id="rId34"/>
    <p:sldId id="290" r:id="rId35"/>
    <p:sldId id="291" r:id="rId36"/>
    <p:sldId id="294" r:id="rId37"/>
    <p:sldId id="292" r:id="rId38"/>
    <p:sldId id="293"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udine Neyen" initials="CN" lastIdx="7" clrIdx="0">
    <p:extLst>
      <p:ext uri="{19B8F6BF-5375-455C-9EA6-DF929625EA0E}">
        <p15:presenceInfo xmlns:p15="http://schemas.microsoft.com/office/powerpoint/2012/main" userId="Claudine Ney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64" autoAdjust="0"/>
    <p:restoredTop sz="94660"/>
  </p:normalViewPr>
  <p:slideViewPr>
    <p:cSldViewPr snapToGrid="0">
      <p:cViewPr varScale="1">
        <p:scale>
          <a:sx n="145" d="100"/>
          <a:sy n="145" d="100"/>
        </p:scale>
        <p:origin x="712" y="19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2-04T14:59:48.526" idx="5">
    <p:pos x="5681" y="744"/>
    <p:text>maybe HsET is replacing the figure and adding the paracrine pathway?</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BC42E2-F22A-6B42-AD23-0C176B73824A}" type="datetimeFigureOut">
              <a:rPr lang="fr-FR" smtClean="0"/>
              <a:t>16/10/2019</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5D4D04-0D6E-0C4F-9692-B4B34F2D87D4}" type="slidenum">
              <a:rPr lang="fr-FR" smtClean="0"/>
              <a:t>‹N°›</a:t>
            </a:fld>
            <a:endParaRPr lang="fr-FR"/>
          </a:p>
        </p:txBody>
      </p:sp>
    </p:spTree>
    <p:extLst>
      <p:ext uri="{BB962C8B-B14F-4D97-AF65-F5344CB8AC3E}">
        <p14:creationId xmlns:p14="http://schemas.microsoft.com/office/powerpoint/2010/main" val="4055738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F6F9D7B9-96F6-9E4A-98F9-D9AFE4B12C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22338">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22338">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22338">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22338">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F2154926-9372-8044-8DAF-48050D100073}" type="slidenum">
              <a:rPr lang="en-US" altLang="fr-FR"/>
              <a:pPr>
                <a:spcBef>
                  <a:spcPct val="0"/>
                </a:spcBef>
              </a:pPr>
              <a:t>36</a:t>
            </a:fld>
            <a:endParaRPr lang="en-US" altLang="fr-FR"/>
          </a:p>
        </p:txBody>
      </p:sp>
      <p:sp>
        <p:nvSpPr>
          <p:cNvPr id="58371" name="Rectangle 2">
            <a:extLst>
              <a:ext uri="{FF2B5EF4-FFF2-40B4-BE49-F238E27FC236}">
                <a16:creationId xmlns:a16="http://schemas.microsoft.com/office/drawing/2014/main" id="{85846FB7-0A24-F544-936E-3DE693333B92}"/>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02670648-6537-254B-A92B-EE0C491A50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ndParaRPr>
          </a:p>
        </p:txBody>
      </p:sp>
    </p:spTree>
    <p:extLst>
      <p:ext uri="{BB962C8B-B14F-4D97-AF65-F5344CB8AC3E}">
        <p14:creationId xmlns:p14="http://schemas.microsoft.com/office/powerpoint/2010/main" val="27190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F4E3FB-60DE-4E4C-82B5-5C2BFE0BCCC2}" type="datetimeFigureOut">
              <a:rPr lang="fr-CH" smtClean="0"/>
              <a:t>16.10.19</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FEE45534-7FFF-4A67-9AC6-0328565BC9EB}" type="slidenum">
              <a:rPr lang="fr-CH" smtClean="0"/>
              <a:t>‹N°›</a:t>
            </a:fld>
            <a:endParaRPr lang="fr-CH"/>
          </a:p>
        </p:txBody>
      </p:sp>
    </p:spTree>
    <p:extLst>
      <p:ext uri="{BB962C8B-B14F-4D97-AF65-F5344CB8AC3E}">
        <p14:creationId xmlns:p14="http://schemas.microsoft.com/office/powerpoint/2010/main" val="888971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F4E3FB-60DE-4E4C-82B5-5C2BFE0BCCC2}" type="datetimeFigureOut">
              <a:rPr lang="fr-CH" smtClean="0"/>
              <a:t>16.10.19</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FEE45534-7FFF-4A67-9AC6-0328565BC9EB}" type="slidenum">
              <a:rPr lang="fr-CH" smtClean="0"/>
              <a:t>‹N°›</a:t>
            </a:fld>
            <a:endParaRPr lang="fr-CH"/>
          </a:p>
        </p:txBody>
      </p:sp>
    </p:spTree>
    <p:extLst>
      <p:ext uri="{BB962C8B-B14F-4D97-AF65-F5344CB8AC3E}">
        <p14:creationId xmlns:p14="http://schemas.microsoft.com/office/powerpoint/2010/main" val="2925289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F4E3FB-60DE-4E4C-82B5-5C2BFE0BCCC2}" type="datetimeFigureOut">
              <a:rPr lang="fr-CH" smtClean="0"/>
              <a:t>16.10.19</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FEE45534-7FFF-4A67-9AC6-0328565BC9EB}" type="slidenum">
              <a:rPr lang="fr-CH" smtClean="0"/>
              <a:t>‹N°›</a:t>
            </a:fld>
            <a:endParaRPr lang="fr-CH"/>
          </a:p>
        </p:txBody>
      </p:sp>
    </p:spTree>
    <p:extLst>
      <p:ext uri="{BB962C8B-B14F-4D97-AF65-F5344CB8AC3E}">
        <p14:creationId xmlns:p14="http://schemas.microsoft.com/office/powerpoint/2010/main" val="2247710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F4E3FB-60DE-4E4C-82B5-5C2BFE0BCCC2}" type="datetimeFigureOut">
              <a:rPr lang="fr-CH" smtClean="0"/>
              <a:t>16.10.19</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FEE45534-7FFF-4A67-9AC6-0328565BC9EB}" type="slidenum">
              <a:rPr lang="fr-CH" smtClean="0"/>
              <a:t>‹N°›</a:t>
            </a:fld>
            <a:endParaRPr lang="fr-CH"/>
          </a:p>
        </p:txBody>
      </p:sp>
    </p:spTree>
    <p:extLst>
      <p:ext uri="{BB962C8B-B14F-4D97-AF65-F5344CB8AC3E}">
        <p14:creationId xmlns:p14="http://schemas.microsoft.com/office/powerpoint/2010/main" val="4239899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4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F4E3FB-60DE-4E4C-82B5-5C2BFE0BCCC2}" type="datetimeFigureOut">
              <a:rPr lang="fr-CH" smtClean="0"/>
              <a:t>16.10.19</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FEE45534-7FFF-4A67-9AC6-0328565BC9EB}" type="slidenum">
              <a:rPr lang="fr-CH" smtClean="0"/>
              <a:t>‹N°›</a:t>
            </a:fld>
            <a:endParaRPr lang="fr-CH"/>
          </a:p>
        </p:txBody>
      </p:sp>
    </p:spTree>
    <p:extLst>
      <p:ext uri="{BB962C8B-B14F-4D97-AF65-F5344CB8AC3E}">
        <p14:creationId xmlns:p14="http://schemas.microsoft.com/office/powerpoint/2010/main" val="4233178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F4E3FB-60DE-4E4C-82B5-5C2BFE0BCCC2}" type="datetimeFigureOut">
              <a:rPr lang="fr-CH" smtClean="0"/>
              <a:t>16.10.19</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FEE45534-7FFF-4A67-9AC6-0328565BC9EB}" type="slidenum">
              <a:rPr lang="fr-CH" smtClean="0"/>
              <a:t>‹N°›</a:t>
            </a:fld>
            <a:endParaRPr lang="fr-CH"/>
          </a:p>
        </p:txBody>
      </p:sp>
    </p:spTree>
    <p:extLst>
      <p:ext uri="{BB962C8B-B14F-4D97-AF65-F5344CB8AC3E}">
        <p14:creationId xmlns:p14="http://schemas.microsoft.com/office/powerpoint/2010/main" val="1676497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F4E3FB-60DE-4E4C-82B5-5C2BFE0BCCC2}" type="datetimeFigureOut">
              <a:rPr lang="fr-CH" smtClean="0"/>
              <a:t>16.10.19</a:t>
            </a:fld>
            <a:endParaRPr lang="fr-CH"/>
          </a:p>
        </p:txBody>
      </p:sp>
      <p:sp>
        <p:nvSpPr>
          <p:cNvPr id="8" name="Footer Placeholder 7"/>
          <p:cNvSpPr>
            <a:spLocks noGrp="1"/>
          </p:cNvSpPr>
          <p:nvPr>
            <p:ph type="ftr" sz="quarter" idx="11"/>
          </p:nvPr>
        </p:nvSpPr>
        <p:spPr/>
        <p:txBody>
          <a:bodyPr/>
          <a:lstStyle/>
          <a:p>
            <a:endParaRPr lang="fr-CH"/>
          </a:p>
        </p:txBody>
      </p:sp>
      <p:sp>
        <p:nvSpPr>
          <p:cNvPr id="9" name="Slide Number Placeholder 8"/>
          <p:cNvSpPr>
            <a:spLocks noGrp="1"/>
          </p:cNvSpPr>
          <p:nvPr>
            <p:ph type="sldNum" sz="quarter" idx="12"/>
          </p:nvPr>
        </p:nvSpPr>
        <p:spPr/>
        <p:txBody>
          <a:bodyPr/>
          <a:lstStyle/>
          <a:p>
            <a:fld id="{FEE45534-7FFF-4A67-9AC6-0328565BC9EB}" type="slidenum">
              <a:rPr lang="fr-CH" smtClean="0"/>
              <a:t>‹N°›</a:t>
            </a:fld>
            <a:endParaRPr lang="fr-CH"/>
          </a:p>
        </p:txBody>
      </p:sp>
    </p:spTree>
    <p:extLst>
      <p:ext uri="{BB962C8B-B14F-4D97-AF65-F5344CB8AC3E}">
        <p14:creationId xmlns:p14="http://schemas.microsoft.com/office/powerpoint/2010/main" val="4221049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F4E3FB-60DE-4E4C-82B5-5C2BFE0BCCC2}" type="datetimeFigureOut">
              <a:rPr lang="fr-CH" smtClean="0"/>
              <a:t>16.10.19</a:t>
            </a:fld>
            <a:endParaRPr lang="fr-CH"/>
          </a:p>
        </p:txBody>
      </p:sp>
      <p:sp>
        <p:nvSpPr>
          <p:cNvPr id="4" name="Footer Placeholder 3"/>
          <p:cNvSpPr>
            <a:spLocks noGrp="1"/>
          </p:cNvSpPr>
          <p:nvPr>
            <p:ph type="ftr" sz="quarter" idx="11"/>
          </p:nvPr>
        </p:nvSpPr>
        <p:spPr/>
        <p:txBody>
          <a:bodyPr/>
          <a:lstStyle/>
          <a:p>
            <a:endParaRPr lang="fr-CH"/>
          </a:p>
        </p:txBody>
      </p:sp>
      <p:sp>
        <p:nvSpPr>
          <p:cNvPr id="5" name="Slide Number Placeholder 4"/>
          <p:cNvSpPr>
            <a:spLocks noGrp="1"/>
          </p:cNvSpPr>
          <p:nvPr>
            <p:ph type="sldNum" sz="quarter" idx="12"/>
          </p:nvPr>
        </p:nvSpPr>
        <p:spPr/>
        <p:txBody>
          <a:bodyPr/>
          <a:lstStyle/>
          <a:p>
            <a:fld id="{FEE45534-7FFF-4A67-9AC6-0328565BC9EB}" type="slidenum">
              <a:rPr lang="fr-CH" smtClean="0"/>
              <a:t>‹N°›</a:t>
            </a:fld>
            <a:endParaRPr lang="fr-CH"/>
          </a:p>
        </p:txBody>
      </p:sp>
    </p:spTree>
    <p:extLst>
      <p:ext uri="{BB962C8B-B14F-4D97-AF65-F5344CB8AC3E}">
        <p14:creationId xmlns:p14="http://schemas.microsoft.com/office/powerpoint/2010/main" val="2511888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4E3FB-60DE-4E4C-82B5-5C2BFE0BCCC2}" type="datetimeFigureOut">
              <a:rPr lang="fr-CH" smtClean="0"/>
              <a:t>16.10.19</a:t>
            </a:fld>
            <a:endParaRPr lang="fr-CH"/>
          </a:p>
        </p:txBody>
      </p:sp>
      <p:sp>
        <p:nvSpPr>
          <p:cNvPr id="3" name="Footer Placeholder 2"/>
          <p:cNvSpPr>
            <a:spLocks noGrp="1"/>
          </p:cNvSpPr>
          <p:nvPr>
            <p:ph type="ftr" sz="quarter" idx="11"/>
          </p:nvPr>
        </p:nvSpPr>
        <p:spPr/>
        <p:txBody>
          <a:bodyPr/>
          <a:lstStyle/>
          <a:p>
            <a:endParaRPr lang="fr-CH"/>
          </a:p>
        </p:txBody>
      </p:sp>
      <p:sp>
        <p:nvSpPr>
          <p:cNvPr id="4" name="Slide Number Placeholder 3"/>
          <p:cNvSpPr>
            <a:spLocks noGrp="1"/>
          </p:cNvSpPr>
          <p:nvPr>
            <p:ph type="sldNum" sz="quarter" idx="12"/>
          </p:nvPr>
        </p:nvSpPr>
        <p:spPr/>
        <p:txBody>
          <a:bodyPr/>
          <a:lstStyle/>
          <a:p>
            <a:fld id="{FEE45534-7FFF-4A67-9AC6-0328565BC9EB}" type="slidenum">
              <a:rPr lang="fr-CH" smtClean="0"/>
              <a:t>‹N°›</a:t>
            </a:fld>
            <a:endParaRPr lang="fr-CH"/>
          </a:p>
        </p:txBody>
      </p:sp>
    </p:spTree>
    <p:extLst>
      <p:ext uri="{BB962C8B-B14F-4D97-AF65-F5344CB8AC3E}">
        <p14:creationId xmlns:p14="http://schemas.microsoft.com/office/powerpoint/2010/main" val="3447458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F4E3FB-60DE-4E4C-82B5-5C2BFE0BCCC2}" type="datetimeFigureOut">
              <a:rPr lang="fr-CH" smtClean="0"/>
              <a:t>16.10.19</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FEE45534-7FFF-4A67-9AC6-0328565BC9EB}" type="slidenum">
              <a:rPr lang="fr-CH" smtClean="0"/>
              <a:t>‹N°›</a:t>
            </a:fld>
            <a:endParaRPr lang="fr-CH"/>
          </a:p>
        </p:txBody>
      </p:sp>
    </p:spTree>
    <p:extLst>
      <p:ext uri="{BB962C8B-B14F-4D97-AF65-F5344CB8AC3E}">
        <p14:creationId xmlns:p14="http://schemas.microsoft.com/office/powerpoint/2010/main" val="1153270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F4E3FB-60DE-4E4C-82B5-5C2BFE0BCCC2}" type="datetimeFigureOut">
              <a:rPr lang="fr-CH" smtClean="0"/>
              <a:t>16.10.19</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FEE45534-7FFF-4A67-9AC6-0328565BC9EB}" type="slidenum">
              <a:rPr lang="fr-CH" smtClean="0"/>
              <a:t>‹N°›</a:t>
            </a:fld>
            <a:endParaRPr lang="fr-CH"/>
          </a:p>
        </p:txBody>
      </p:sp>
    </p:spTree>
    <p:extLst>
      <p:ext uri="{BB962C8B-B14F-4D97-AF65-F5344CB8AC3E}">
        <p14:creationId xmlns:p14="http://schemas.microsoft.com/office/powerpoint/2010/main" val="2776115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768096"/>
          </a:xfrm>
          <a:prstGeom prst="rect">
            <a:avLst/>
          </a:prstGeom>
          <a:solidFill>
            <a:srgbClr val="E4EEF8"/>
          </a:solidFill>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33629" y="903910"/>
            <a:ext cx="8734806" cy="536521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F4E3FB-60DE-4E4C-82B5-5C2BFE0BCCC2}" type="datetimeFigureOut">
              <a:rPr lang="fr-CH" smtClean="0"/>
              <a:t>16.10.19</a:t>
            </a:fld>
            <a:endParaRPr lang="fr-CH"/>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Slide Number Placeholder 5"/>
          <p:cNvSpPr>
            <a:spLocks noGrp="1"/>
          </p:cNvSpPr>
          <p:nvPr>
            <p:ph type="sldNum" sz="quarter" idx="4"/>
          </p:nvPr>
        </p:nvSpPr>
        <p:spPr>
          <a:xfrm>
            <a:off x="8449056" y="0"/>
            <a:ext cx="694944" cy="768097"/>
          </a:xfrm>
          <a:prstGeom prst="rect">
            <a:avLst/>
          </a:prstGeom>
        </p:spPr>
        <p:txBody>
          <a:bodyPr vert="horz" lIns="91440" tIns="45720" rIns="91440" bIns="45720" rtlCol="0" anchor="ctr"/>
          <a:lstStyle>
            <a:lvl1pPr algn="ctr">
              <a:defRPr sz="1200">
                <a:solidFill>
                  <a:schemeClr val="tx1">
                    <a:tint val="75000"/>
                  </a:schemeClr>
                </a:solidFill>
              </a:defRPr>
            </a:lvl1pPr>
          </a:lstStyle>
          <a:p>
            <a:fld id="{FEE45534-7FFF-4A67-9AC6-0328565BC9EB}" type="slidenum">
              <a:rPr lang="fr-CH" smtClean="0"/>
              <a:t>‹N°›</a:t>
            </a:fld>
            <a:endParaRPr lang="fr-CH"/>
          </a:p>
        </p:txBody>
      </p:sp>
    </p:spTree>
    <p:extLst>
      <p:ext uri="{BB962C8B-B14F-4D97-AF65-F5344CB8AC3E}">
        <p14:creationId xmlns:p14="http://schemas.microsoft.com/office/powerpoint/2010/main" val="23622345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ct val="90000"/>
        </a:lnSpc>
        <a:spcBef>
          <a:spcPct val="0"/>
        </a:spcBef>
        <a:buNone/>
        <a:defRPr sz="3200" kern="1200">
          <a:solidFill>
            <a:schemeClr val="tx1"/>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ghi.epfl.ch/" TargetMode="Externa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4.mp4"/><Relationship Id="rId1" Type="http://schemas.microsoft.com/office/2007/relationships/media" Target="../media/media4.mp4"/><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5.mp4"/><Relationship Id="rId1" Type="http://schemas.microsoft.com/office/2007/relationships/media" Target="../media/media5.mp4"/><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6.mp4"/><Relationship Id="rId1" Type="http://schemas.microsoft.com/office/2007/relationships/media" Target="../media/media6.mp4"/><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media" Target="../media/media8.mp4"/><Relationship Id="rId7" Type="http://schemas.openxmlformats.org/officeDocument/2006/relationships/image" Target="../media/image29.jpg"/><Relationship Id="rId2" Type="http://schemas.openxmlformats.org/officeDocument/2006/relationships/video" Target="../media/media7.mp4"/><Relationship Id="rId1" Type="http://schemas.microsoft.com/office/2007/relationships/media" Target="../media/media7.mp4"/><Relationship Id="rId6" Type="http://schemas.openxmlformats.org/officeDocument/2006/relationships/image" Target="../media/image28.jpg"/><Relationship Id="rId5" Type="http://schemas.openxmlformats.org/officeDocument/2006/relationships/slideLayout" Target="../slideLayouts/slideLayout2.xml"/><Relationship Id="rId4" Type="http://schemas.openxmlformats.org/officeDocument/2006/relationships/video" Target="../media/media8.mp4"/></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EAB7B-F506-4A51-9C69-1EB5ECC4C945}"/>
              </a:ext>
            </a:extLst>
          </p:cNvPr>
          <p:cNvSpPr>
            <a:spLocks noGrp="1"/>
          </p:cNvSpPr>
          <p:nvPr>
            <p:ph type="title"/>
          </p:nvPr>
        </p:nvSpPr>
        <p:spPr>
          <a:xfrm>
            <a:off x="0" y="1559027"/>
            <a:ext cx="9144000" cy="2533077"/>
          </a:xfrm>
        </p:spPr>
        <p:txBody>
          <a:bodyPr/>
          <a:lstStyle/>
          <a:p>
            <a:r>
              <a:rPr lang="fr-CH" dirty="0"/>
              <a:t>5. Réponses médiées par les cellules T</a:t>
            </a:r>
          </a:p>
        </p:txBody>
      </p:sp>
      <p:sp>
        <p:nvSpPr>
          <p:cNvPr id="3" name="Text Placeholder 2">
            <a:extLst>
              <a:ext uri="{FF2B5EF4-FFF2-40B4-BE49-F238E27FC236}">
                <a16:creationId xmlns:a16="http://schemas.microsoft.com/office/drawing/2014/main" id="{0DAF988E-B4CC-48DD-A483-1558B5006B7D}"/>
              </a:ext>
            </a:extLst>
          </p:cNvPr>
          <p:cNvSpPr>
            <a:spLocks noGrp="1"/>
          </p:cNvSpPr>
          <p:nvPr>
            <p:ph type="body" idx="1"/>
          </p:nvPr>
        </p:nvSpPr>
        <p:spPr>
          <a:xfrm>
            <a:off x="623888" y="4340352"/>
            <a:ext cx="7886700" cy="2389632"/>
          </a:xfrm>
        </p:spPr>
        <p:txBody>
          <a:bodyPr>
            <a:normAutofit/>
          </a:bodyPr>
          <a:lstStyle/>
          <a:p>
            <a:pPr marL="342900" indent="-342900" algn="ctr"/>
            <a:r>
              <a:rPr lang="sv-SE" sz="1800" dirty="0"/>
              <a:t>par Bruno Lemaitre, </a:t>
            </a:r>
          </a:p>
          <a:p>
            <a:pPr marL="342900" indent="-342900" algn="ctr"/>
            <a:r>
              <a:rPr lang="sv-SE" sz="1800" dirty="0"/>
              <a:t>Ecole Polytechnique Fédérale de Lausanne</a:t>
            </a:r>
          </a:p>
          <a:p>
            <a:pPr marL="342900" indent="-342900" algn="ctr"/>
            <a:r>
              <a:rPr lang="fr-FR" sz="1800" dirty="0">
                <a:solidFill>
                  <a:srgbClr val="000000"/>
                </a:solidFill>
              </a:rPr>
              <a:t>Web: </a:t>
            </a:r>
            <a:r>
              <a:rPr lang="fr-FR" sz="1800" dirty="0">
                <a:solidFill>
                  <a:srgbClr val="000000"/>
                </a:solidFill>
                <a:hlinkClick r:id="rId2"/>
              </a:rPr>
              <a:t>http://ghi.epfl.ch</a:t>
            </a:r>
            <a:r>
              <a:rPr lang="fr-FR" sz="1800" dirty="0">
                <a:solidFill>
                  <a:srgbClr val="000000"/>
                </a:solidFill>
              </a:rPr>
              <a:t> </a:t>
            </a:r>
          </a:p>
          <a:p>
            <a:endParaRPr lang="en-GB" dirty="0"/>
          </a:p>
        </p:txBody>
      </p:sp>
      <p:pic>
        <p:nvPicPr>
          <p:cNvPr id="4" name="Picture 3">
            <a:extLst>
              <a:ext uri="{FF2B5EF4-FFF2-40B4-BE49-F238E27FC236}">
                <a16:creationId xmlns:a16="http://schemas.microsoft.com/office/drawing/2014/main" id="{0084D9D5-0A21-4742-994C-74AC61EE4B36}"/>
              </a:ext>
            </a:extLst>
          </p:cNvPr>
          <p:cNvPicPr>
            <a:picLocks noChangeAspect="1"/>
          </p:cNvPicPr>
          <p:nvPr/>
        </p:nvPicPr>
        <p:blipFill>
          <a:blip r:embed="rId3"/>
          <a:stretch>
            <a:fillRect/>
          </a:stretch>
        </p:blipFill>
        <p:spPr>
          <a:xfrm>
            <a:off x="7308304" y="116632"/>
            <a:ext cx="8855968" cy="1194147"/>
          </a:xfrm>
          <a:prstGeom prst="rect">
            <a:avLst/>
          </a:prstGeom>
        </p:spPr>
      </p:pic>
      <p:pic>
        <p:nvPicPr>
          <p:cNvPr id="5" name="Picture 4">
            <a:extLst>
              <a:ext uri="{FF2B5EF4-FFF2-40B4-BE49-F238E27FC236}">
                <a16:creationId xmlns:a16="http://schemas.microsoft.com/office/drawing/2014/main" id="{F738D2B3-3E9F-45E5-862F-8631BFDE40F2}"/>
              </a:ext>
            </a:extLst>
          </p:cNvPr>
          <p:cNvPicPr>
            <a:picLocks noChangeAspect="1"/>
          </p:cNvPicPr>
          <p:nvPr/>
        </p:nvPicPr>
        <p:blipFill>
          <a:blip r:embed="rId4"/>
          <a:stretch>
            <a:fillRect/>
          </a:stretch>
        </p:blipFill>
        <p:spPr>
          <a:xfrm>
            <a:off x="0" y="0"/>
            <a:ext cx="2494071" cy="1196752"/>
          </a:xfrm>
          <a:prstGeom prst="rect">
            <a:avLst/>
          </a:prstGeom>
        </p:spPr>
      </p:pic>
    </p:spTree>
    <p:extLst>
      <p:ext uri="{BB962C8B-B14F-4D97-AF65-F5344CB8AC3E}">
        <p14:creationId xmlns:p14="http://schemas.microsoft.com/office/powerpoint/2010/main" val="3545070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ED775-6016-4EA9-8D94-1147CE2D8DD1}"/>
              </a:ext>
            </a:extLst>
          </p:cNvPr>
          <p:cNvSpPr>
            <a:spLocks noGrp="1"/>
          </p:cNvSpPr>
          <p:nvPr>
            <p:ph type="title"/>
          </p:nvPr>
        </p:nvSpPr>
        <p:spPr/>
        <p:txBody>
          <a:bodyPr/>
          <a:lstStyle/>
          <a:p>
            <a:r>
              <a:rPr lang="fr-CH" dirty="0"/>
              <a:t>Interactions TCR / antigène</a:t>
            </a:r>
          </a:p>
        </p:txBody>
      </p:sp>
      <p:sp>
        <p:nvSpPr>
          <p:cNvPr id="3" name="Content Placeholder 2">
            <a:extLst>
              <a:ext uri="{FF2B5EF4-FFF2-40B4-BE49-F238E27FC236}">
                <a16:creationId xmlns:a16="http://schemas.microsoft.com/office/drawing/2014/main" id="{693A12FE-3271-492B-BA35-6A38DBCCBDAF}"/>
              </a:ext>
            </a:extLst>
          </p:cNvPr>
          <p:cNvSpPr>
            <a:spLocks noGrp="1"/>
          </p:cNvSpPr>
          <p:nvPr>
            <p:ph sz="half" idx="1"/>
          </p:nvPr>
        </p:nvSpPr>
        <p:spPr>
          <a:xfrm>
            <a:off x="215646" y="923417"/>
            <a:ext cx="4709922" cy="4351338"/>
          </a:xfrm>
        </p:spPr>
        <p:txBody>
          <a:bodyPr>
            <a:normAutofit/>
          </a:bodyPr>
          <a:lstStyle/>
          <a:p>
            <a:r>
              <a:rPr lang="fr-CH" sz="1600" dirty="0"/>
              <a:t>Le signal d’activation primaire est induit quand des </a:t>
            </a:r>
            <a:r>
              <a:rPr lang="fr-CH" sz="1600" dirty="0" err="1"/>
              <a:t>TCRs</a:t>
            </a:r>
            <a:r>
              <a:rPr lang="fr-CH" sz="1600" dirty="0"/>
              <a:t> spécifiques à la surface d’une cellules T naïve reconnaissent le peptide antigénique présenté par le complexe peptide-MHC sur une APC. </a:t>
            </a:r>
          </a:p>
          <a:p>
            <a:r>
              <a:rPr lang="fr-CH" sz="1600" dirty="0"/>
              <a:t>Chaque cellule T doit fixer l’antigène pour une période prolongée (de l’ordre de plusieurs minutes) ou de façon répétée afin d’accumuler suffisamment de signal pour initier une réponse.</a:t>
            </a:r>
          </a:p>
          <a:p>
            <a:endParaRPr lang="fr-CH" sz="1600" dirty="0"/>
          </a:p>
        </p:txBody>
      </p:sp>
      <p:pic>
        <p:nvPicPr>
          <p:cNvPr id="5" name="Image 1" descr="Dia_9_choix2.jpg">
            <a:extLst>
              <a:ext uri="{FF2B5EF4-FFF2-40B4-BE49-F238E27FC236}">
                <a16:creationId xmlns:a16="http://schemas.microsoft.com/office/drawing/2014/main" id="{8B7DB319-AFC3-4DA0-8E00-978020E3E56B}"/>
              </a:ext>
            </a:extLst>
          </p:cNvPr>
          <p:cNvPicPr>
            <a:picLocks noChangeAspect="1"/>
          </p:cNvPicPr>
          <p:nvPr/>
        </p:nvPicPr>
        <p:blipFill rotWithShape="1">
          <a:blip r:embed="rId2">
            <a:extLst>
              <a:ext uri="{28A0092B-C50C-407E-A947-70E740481C1C}">
                <a14:useLocalDpi xmlns:a14="http://schemas.microsoft.com/office/drawing/2010/main" val="0"/>
              </a:ext>
            </a:extLst>
          </a:blip>
          <a:srcRect r="25912"/>
          <a:stretch/>
        </p:blipFill>
        <p:spPr>
          <a:xfrm>
            <a:off x="5311353" y="1144960"/>
            <a:ext cx="3736410" cy="5043212"/>
          </a:xfrm>
          <a:prstGeom prst="rect">
            <a:avLst/>
          </a:prstGeom>
        </p:spPr>
      </p:pic>
      <p:pic>
        <p:nvPicPr>
          <p:cNvPr id="7" name="Picture 33">
            <a:extLst>
              <a:ext uri="{FF2B5EF4-FFF2-40B4-BE49-F238E27FC236}">
                <a16:creationId xmlns:a16="http://schemas.microsoft.com/office/drawing/2014/main" id="{03026F29-5DEC-472B-A7ED-BB853A0C6D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98" b="1354"/>
          <a:stretch/>
        </p:blipFill>
        <p:spPr bwMode="auto">
          <a:xfrm>
            <a:off x="3574628" y="2810256"/>
            <a:ext cx="1736725"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31">
            <a:extLst>
              <a:ext uri="{FF2B5EF4-FFF2-40B4-BE49-F238E27FC236}">
                <a16:creationId xmlns:a16="http://schemas.microsoft.com/office/drawing/2014/main" id="{029ECED9-907D-42D8-9486-AA10DAD0D6B4}"/>
              </a:ext>
            </a:extLst>
          </p:cNvPr>
          <p:cNvSpPr txBox="1">
            <a:spLocks noChangeArrowheads="1"/>
          </p:cNvSpPr>
          <p:nvPr/>
        </p:nvSpPr>
        <p:spPr bwMode="auto">
          <a:xfrm>
            <a:off x="121943" y="3715382"/>
            <a:ext cx="3933864"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a:defRPr sz="2400" b="1">
                <a:solidFill>
                  <a:schemeClr val="tx1"/>
                </a:solidFill>
                <a:latin typeface="Arial" charset="0"/>
                <a:ea typeface="MS PGothic" charset="0"/>
                <a:cs typeface="MS PGothic" charset="0"/>
              </a:defRPr>
            </a:lvl1pPr>
            <a:lvl2pPr marL="114300">
              <a:defRPr sz="2400" b="1">
                <a:solidFill>
                  <a:schemeClr val="tx1"/>
                </a:solidFill>
                <a:latin typeface="Arial" charset="0"/>
                <a:ea typeface="MS PGothic" charset="0"/>
                <a:cs typeface="MS PGothic" charset="0"/>
              </a:defRPr>
            </a:lvl2pPr>
            <a:lvl3pPr marL="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lvl="1" eaLnBrk="1" hangingPunct="1"/>
            <a:r>
              <a:rPr lang="fr-CH" sz="1600" b="0" dirty="0">
                <a:latin typeface="+mj-lt"/>
              </a:rPr>
              <a:t>Structure du TCR</a:t>
            </a:r>
          </a:p>
          <a:p>
            <a:pPr lvl="1" eaLnBrk="1" hangingPunct="1"/>
            <a:r>
              <a:rPr lang="fr-CH" sz="1600" dirty="0">
                <a:latin typeface="+mj-lt"/>
              </a:rPr>
              <a:t>TCR </a:t>
            </a:r>
          </a:p>
          <a:p>
            <a:pPr marL="514350" lvl="2" indent="-285750">
              <a:buFont typeface="Arial" panose="020B0604020202020204" pitchFamily="34" charset="0"/>
              <a:buChar char="•"/>
            </a:pPr>
            <a:r>
              <a:rPr lang="fr-CH" sz="1600" b="0" dirty="0">
                <a:latin typeface="+mj-lt"/>
              </a:rPr>
              <a:t>chaine α (ou δ) </a:t>
            </a:r>
          </a:p>
          <a:p>
            <a:pPr marL="514350" lvl="2" indent="-285750">
              <a:buFont typeface="Arial" panose="020B0604020202020204" pitchFamily="34" charset="0"/>
              <a:buChar char="•"/>
            </a:pPr>
            <a:r>
              <a:rPr lang="fr-CH" sz="1600" b="0" dirty="0">
                <a:latin typeface="+mj-lt"/>
              </a:rPr>
              <a:t>chaine β (ou γ)</a:t>
            </a:r>
          </a:p>
          <a:p>
            <a:pPr lvl="1"/>
            <a:r>
              <a:rPr lang="fr-CH" sz="1600" dirty="0">
                <a:latin typeface="+mj-lt"/>
              </a:rPr>
              <a:t>CD3: le complexe de transduction du signal </a:t>
            </a:r>
          </a:p>
          <a:p>
            <a:pPr marL="514350" lvl="2" indent="-285750">
              <a:buFont typeface="Arial" panose="020B0604020202020204" pitchFamily="34" charset="0"/>
              <a:buChar char="•"/>
            </a:pPr>
            <a:r>
              <a:rPr lang="fr-CH" sz="1600" b="0" dirty="0">
                <a:latin typeface="+mj-lt"/>
              </a:rPr>
              <a:t>chaine γ</a:t>
            </a:r>
          </a:p>
          <a:p>
            <a:pPr marL="514350" lvl="2" indent="-285750">
              <a:buFont typeface="Arial" panose="020B0604020202020204" pitchFamily="34" charset="0"/>
              <a:buChar char="•"/>
            </a:pPr>
            <a:r>
              <a:rPr lang="fr-CH" sz="1600" b="0" dirty="0">
                <a:latin typeface="+mj-lt"/>
              </a:rPr>
              <a:t>chaine δ</a:t>
            </a:r>
            <a:endParaRPr lang="fr-CH" sz="1600" dirty="0">
              <a:latin typeface="+mj-lt"/>
            </a:endParaRPr>
          </a:p>
          <a:p>
            <a:pPr marL="514350" lvl="2" indent="-285750">
              <a:buFont typeface="Arial" panose="020B0604020202020204" pitchFamily="34" charset="0"/>
              <a:buChar char="•"/>
            </a:pPr>
            <a:r>
              <a:rPr lang="fr-CH" sz="1600" b="0" dirty="0">
                <a:latin typeface="+mj-lt"/>
              </a:rPr>
              <a:t>chaine ε </a:t>
            </a:r>
            <a:r>
              <a:rPr lang="fr-CH" sz="1600" dirty="0">
                <a:latin typeface="+mj-lt"/>
              </a:rPr>
              <a:t>hétérodimère</a:t>
            </a:r>
          </a:p>
          <a:p>
            <a:pPr marL="514350" lvl="2" indent="-285750">
              <a:buFont typeface="Arial" panose="020B0604020202020204" pitchFamily="34" charset="0"/>
              <a:buChar char="•"/>
            </a:pPr>
            <a:r>
              <a:rPr lang="fr-CH" sz="1600" b="0" dirty="0">
                <a:latin typeface="+mj-lt"/>
              </a:rPr>
              <a:t>chaine ζ </a:t>
            </a:r>
            <a:r>
              <a:rPr lang="fr-CH" sz="1600" dirty="0">
                <a:latin typeface="+mj-lt"/>
              </a:rPr>
              <a:t>homodimère</a:t>
            </a:r>
          </a:p>
        </p:txBody>
      </p:sp>
    </p:spTree>
    <p:extLst>
      <p:ext uri="{BB962C8B-B14F-4D97-AF65-F5344CB8AC3E}">
        <p14:creationId xmlns:p14="http://schemas.microsoft.com/office/powerpoint/2010/main" val="638653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0F0B0-6DA9-4556-A4BB-62418E20AC20}"/>
              </a:ext>
            </a:extLst>
          </p:cNvPr>
          <p:cNvSpPr>
            <a:spLocks noGrp="1"/>
          </p:cNvSpPr>
          <p:nvPr>
            <p:ph type="title"/>
          </p:nvPr>
        </p:nvSpPr>
        <p:spPr/>
        <p:txBody>
          <a:bodyPr/>
          <a:lstStyle/>
          <a:p>
            <a:r>
              <a:rPr lang="fr-CH" dirty="0"/>
              <a:t>Activation du TCR par les super-antigènes</a:t>
            </a:r>
          </a:p>
        </p:txBody>
      </p:sp>
      <p:sp>
        <p:nvSpPr>
          <p:cNvPr id="3" name="Content Placeholder 2">
            <a:extLst>
              <a:ext uri="{FF2B5EF4-FFF2-40B4-BE49-F238E27FC236}">
                <a16:creationId xmlns:a16="http://schemas.microsoft.com/office/drawing/2014/main" id="{DED5818A-3C14-41B8-BFB1-839F94295A5C}"/>
              </a:ext>
            </a:extLst>
          </p:cNvPr>
          <p:cNvSpPr>
            <a:spLocks noGrp="1"/>
          </p:cNvSpPr>
          <p:nvPr>
            <p:ph sz="half" idx="1"/>
          </p:nvPr>
        </p:nvSpPr>
        <p:spPr>
          <a:xfrm>
            <a:off x="348234" y="1279919"/>
            <a:ext cx="5480480" cy="5250371"/>
          </a:xfrm>
        </p:spPr>
        <p:txBody>
          <a:bodyPr>
            <a:normAutofit lnSpcReduction="10000"/>
          </a:bodyPr>
          <a:lstStyle/>
          <a:p>
            <a:pPr marL="0" indent="0">
              <a:buNone/>
            </a:pPr>
            <a:r>
              <a:rPr lang="fr-CH" sz="1800" b="1" dirty="0"/>
              <a:t>Super-antigènes </a:t>
            </a:r>
          </a:p>
          <a:p>
            <a:r>
              <a:rPr lang="fr-CH" sz="1800" dirty="0"/>
              <a:t>Protéines virales ou bactériennes qui </a:t>
            </a:r>
            <a:r>
              <a:rPr lang="fr-CH" sz="1800" b="1" dirty="0"/>
              <a:t>fixent simultanément</a:t>
            </a:r>
            <a:r>
              <a:rPr lang="fr-CH" sz="1800" dirty="0"/>
              <a:t> la </a:t>
            </a:r>
            <a:r>
              <a:rPr lang="fr-CH" sz="1800" b="1" dirty="0"/>
              <a:t>chaine V du TCR </a:t>
            </a:r>
            <a:r>
              <a:rPr lang="fr-CH" sz="1800" dirty="0"/>
              <a:t>et une </a:t>
            </a:r>
            <a:r>
              <a:rPr lang="fr-CH" sz="1800" b="1" dirty="0"/>
              <a:t>chaine d’une molécule MHC de classe II. </a:t>
            </a:r>
          </a:p>
          <a:p>
            <a:r>
              <a:rPr lang="fr-CH" sz="1800" i="1" dirty="0"/>
              <a:t>Exemples: entérotoxines de </a:t>
            </a:r>
            <a:r>
              <a:rPr lang="fr-CH" sz="1800" i="1" dirty="0" err="1"/>
              <a:t>staphylococques</a:t>
            </a:r>
            <a:r>
              <a:rPr lang="fr-CH" sz="1800" i="1" dirty="0"/>
              <a:t> (SEA, SEB, SEC, SED &amp; SEE), toxine I du syndrome de choc toxique (TSST-1)</a:t>
            </a:r>
          </a:p>
          <a:p>
            <a:r>
              <a:rPr lang="fr-CH" sz="1800" dirty="0"/>
              <a:t>N’induisent pas de réponse adaptative, mais déclenchent un </a:t>
            </a:r>
            <a:r>
              <a:rPr lang="fr-CH" sz="1800" b="1" dirty="0" err="1"/>
              <a:t>burst</a:t>
            </a:r>
            <a:r>
              <a:rPr lang="fr-CH" sz="1800" b="1" dirty="0"/>
              <a:t> massif de cytokines </a:t>
            </a:r>
            <a:r>
              <a:rPr lang="fr-CH" sz="1800" dirty="0"/>
              <a:t>qui peut causer de la fièvre, choc toxique et une activation poly-clonale de la réponse </a:t>
            </a:r>
            <a:r>
              <a:rPr lang="fr-CH" sz="1800" dirty="0" err="1"/>
              <a:t>T</a:t>
            </a:r>
            <a:endParaRPr lang="fr-CH" sz="1800" dirty="0"/>
          </a:p>
          <a:p>
            <a:r>
              <a:rPr lang="fr-CH" sz="1800" i="1" dirty="0"/>
              <a:t>Exemples: intoxication alimentaire grave, syndrome du choc toxique</a:t>
            </a:r>
          </a:p>
          <a:p>
            <a:pPr marL="0" indent="0">
              <a:buNone/>
            </a:pPr>
            <a:endParaRPr lang="fr-CH" sz="1800" i="1" dirty="0"/>
          </a:p>
          <a:p>
            <a:pPr marL="0" indent="0">
              <a:buNone/>
            </a:pPr>
            <a:r>
              <a:rPr lang="fr-CH" sz="1800" dirty="0"/>
              <a:t>A noter: les activateurs polyclonaux sont souvent utilisés comme outils expérimentaux pour étudier les réponses de cellules T et dans le contexte clinique pour tester la fonction des cellules T.  </a:t>
            </a:r>
          </a:p>
        </p:txBody>
      </p:sp>
      <p:pic>
        <p:nvPicPr>
          <p:cNvPr id="5" name="Image 4" descr="Dia_10.jpg">
            <a:extLst>
              <a:ext uri="{FF2B5EF4-FFF2-40B4-BE49-F238E27FC236}">
                <a16:creationId xmlns:a16="http://schemas.microsoft.com/office/drawing/2014/main" id="{35F485BB-D15F-4E52-B663-C68DE54CD7B4}"/>
              </a:ext>
            </a:extLst>
          </p:cNvPr>
          <p:cNvPicPr>
            <a:picLocks noChangeAspect="1"/>
          </p:cNvPicPr>
          <p:nvPr/>
        </p:nvPicPr>
        <p:blipFill rotWithShape="1">
          <a:blip r:embed="rId2">
            <a:extLst>
              <a:ext uri="{28A0092B-C50C-407E-A947-70E740481C1C}">
                <a14:useLocalDpi xmlns:a14="http://schemas.microsoft.com/office/drawing/2010/main" val="0"/>
              </a:ext>
            </a:extLst>
          </a:blip>
          <a:srcRect l="22098" t="23944" r="37267" b="11295"/>
          <a:stretch/>
        </p:blipFill>
        <p:spPr>
          <a:xfrm>
            <a:off x="6023786" y="1401600"/>
            <a:ext cx="2851052" cy="4543715"/>
          </a:xfrm>
          <a:prstGeom prst="rect">
            <a:avLst/>
          </a:prstGeom>
        </p:spPr>
      </p:pic>
    </p:spTree>
    <p:extLst>
      <p:ext uri="{BB962C8B-B14F-4D97-AF65-F5344CB8AC3E}">
        <p14:creationId xmlns:p14="http://schemas.microsoft.com/office/powerpoint/2010/main" val="1255756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6FA52-DF8D-4227-8F2C-D2CEF6F7A193}"/>
              </a:ext>
            </a:extLst>
          </p:cNvPr>
          <p:cNvSpPr>
            <a:spLocks noGrp="1"/>
          </p:cNvSpPr>
          <p:nvPr>
            <p:ph type="title"/>
          </p:nvPr>
        </p:nvSpPr>
        <p:spPr/>
        <p:txBody>
          <a:bodyPr/>
          <a:lstStyle/>
          <a:p>
            <a:r>
              <a:rPr lang="fr-CH" dirty="0"/>
              <a:t>Molécules </a:t>
            </a:r>
            <a:r>
              <a:rPr lang="fr-CH" dirty="0" err="1"/>
              <a:t>co</a:t>
            </a:r>
            <a:r>
              <a:rPr lang="fr-CH" dirty="0"/>
              <a:t>-stimulatrices</a:t>
            </a:r>
          </a:p>
        </p:txBody>
      </p:sp>
      <p:sp>
        <p:nvSpPr>
          <p:cNvPr id="3" name="Content Placeholder 2">
            <a:extLst>
              <a:ext uri="{FF2B5EF4-FFF2-40B4-BE49-F238E27FC236}">
                <a16:creationId xmlns:a16="http://schemas.microsoft.com/office/drawing/2014/main" id="{7AC0889A-776B-437A-90D6-AA44B4C44E2E}"/>
              </a:ext>
            </a:extLst>
          </p:cNvPr>
          <p:cNvSpPr>
            <a:spLocks noGrp="1"/>
          </p:cNvSpPr>
          <p:nvPr>
            <p:ph sz="half" idx="1"/>
          </p:nvPr>
        </p:nvSpPr>
        <p:spPr>
          <a:xfrm>
            <a:off x="0" y="1094105"/>
            <a:ext cx="4572000" cy="4351338"/>
          </a:xfrm>
        </p:spPr>
        <p:txBody>
          <a:bodyPr>
            <a:noAutofit/>
          </a:bodyPr>
          <a:lstStyle/>
          <a:p>
            <a:pPr marL="0" indent="0">
              <a:buNone/>
            </a:pPr>
            <a:r>
              <a:rPr lang="fr-CH" sz="1600" dirty="0"/>
              <a:t>Il existe deux classes principales de </a:t>
            </a:r>
            <a:r>
              <a:rPr lang="fr-CH" sz="1600" dirty="0" err="1"/>
              <a:t>co</a:t>
            </a:r>
            <a:r>
              <a:rPr lang="fr-CH" sz="1600" dirty="0"/>
              <a:t>-stimulateurs:</a:t>
            </a:r>
          </a:p>
          <a:p>
            <a:pPr marL="0" indent="0">
              <a:buNone/>
            </a:pPr>
            <a:endParaRPr lang="fr-CH" sz="1600" dirty="0"/>
          </a:p>
          <a:p>
            <a:pPr marL="0" indent="0">
              <a:buNone/>
            </a:pPr>
            <a:r>
              <a:rPr lang="fr-CH" sz="1600" b="1" dirty="0"/>
              <a:t>CD80 (ou B7-1) et CD86 (ou B7-2)</a:t>
            </a:r>
          </a:p>
          <a:p>
            <a:r>
              <a:rPr lang="fr-CH" sz="1600" dirty="0"/>
              <a:t>Appartiennent à la superfamille des </a:t>
            </a:r>
            <a:r>
              <a:rPr lang="fr-CH" sz="1600" dirty="0" err="1"/>
              <a:t>Ig</a:t>
            </a:r>
            <a:r>
              <a:rPr lang="fr-CH" sz="1600" dirty="0"/>
              <a:t> </a:t>
            </a:r>
          </a:p>
          <a:p>
            <a:r>
              <a:rPr lang="fr-CH" sz="1600" dirty="0"/>
              <a:t>Interagissent avec CD28 ou CTLA4 sur les cellules T</a:t>
            </a:r>
          </a:p>
          <a:p>
            <a:r>
              <a:rPr lang="fr-CH" sz="1600" dirty="0"/>
              <a:t>Assurent le </a:t>
            </a:r>
            <a:r>
              <a:rPr lang="fr-CH" sz="1600" dirty="0" err="1"/>
              <a:t>co</a:t>
            </a:r>
            <a:r>
              <a:rPr lang="fr-CH" sz="1600" dirty="0"/>
              <a:t>-stimulus principal aux cellules T naïves au repos en réduisant le seuil nécessaire à la transduction du signal du TCR</a:t>
            </a:r>
          </a:p>
          <a:p>
            <a:pPr marL="0" indent="0">
              <a:buNone/>
            </a:pPr>
            <a:r>
              <a:rPr lang="fr-CH" sz="1600" b="1" dirty="0"/>
              <a:t>CD40/CD40L</a:t>
            </a:r>
          </a:p>
          <a:p>
            <a:r>
              <a:rPr lang="fr-CH" sz="1600" dirty="0"/>
              <a:t>Appartiennent à la superfamille du </a:t>
            </a:r>
            <a:r>
              <a:rPr lang="fr-CH" sz="1600" dirty="0" err="1"/>
              <a:t>tumor</a:t>
            </a:r>
            <a:r>
              <a:rPr lang="fr-CH" sz="1600" dirty="0"/>
              <a:t> </a:t>
            </a:r>
            <a:r>
              <a:rPr lang="fr-CH" sz="1600" dirty="0" err="1"/>
              <a:t>necrosis</a:t>
            </a:r>
            <a:r>
              <a:rPr lang="fr-CH" sz="1600" dirty="0"/>
              <a:t> factor </a:t>
            </a:r>
            <a:r>
              <a:rPr lang="fr-CH" sz="1600" dirty="0" err="1"/>
              <a:t>receptor</a:t>
            </a:r>
            <a:r>
              <a:rPr lang="fr-CH" sz="1600" dirty="0"/>
              <a:t> (TNF-R) </a:t>
            </a:r>
          </a:p>
          <a:p>
            <a:r>
              <a:rPr lang="fr-CH" sz="1600" dirty="0"/>
              <a:t>CD40 (sur les </a:t>
            </a:r>
            <a:r>
              <a:rPr lang="fr-CH" sz="1600" dirty="0" err="1"/>
              <a:t>APCs</a:t>
            </a:r>
            <a:r>
              <a:rPr lang="fr-CH" sz="1600" dirty="0"/>
              <a:t>) stimule les </a:t>
            </a:r>
            <a:r>
              <a:rPr lang="fr-CH" sz="1600" dirty="0" err="1"/>
              <a:t>APCs</a:t>
            </a:r>
            <a:r>
              <a:rPr lang="fr-CH" sz="1600" dirty="0"/>
              <a:t> à augmenter leurs </a:t>
            </a:r>
            <a:r>
              <a:rPr lang="fr-CH" sz="1600" dirty="0" err="1"/>
              <a:t>co</a:t>
            </a:r>
            <a:r>
              <a:rPr lang="fr-CH" sz="1600" dirty="0"/>
              <a:t>-stimulateurs CD80/CD86 et IL-12</a:t>
            </a:r>
          </a:p>
          <a:p>
            <a:r>
              <a:rPr lang="fr-CH" sz="1600" dirty="0"/>
              <a:t>CD40L (sur les cellules T) est un marqueur de cellule T différenciée</a:t>
            </a:r>
          </a:p>
        </p:txBody>
      </p:sp>
      <p:pic>
        <p:nvPicPr>
          <p:cNvPr id="6" name="4127_allsteps.mp4">
            <a:hlinkClick r:id="" action="ppaction://media"/>
            <a:extLst>
              <a:ext uri="{FF2B5EF4-FFF2-40B4-BE49-F238E27FC236}">
                <a16:creationId xmlns:a16="http://schemas.microsoft.com/office/drawing/2014/main" id="{383F3E28-F77D-48CC-9E04-CF70910D1A1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572000" y="1858525"/>
            <a:ext cx="4483648" cy="3586918"/>
          </a:xfrm>
          <a:prstGeom prst="rect">
            <a:avLst/>
          </a:prstGeom>
        </p:spPr>
      </p:pic>
    </p:spTree>
    <p:extLst>
      <p:ext uri="{BB962C8B-B14F-4D97-AF65-F5344CB8AC3E}">
        <p14:creationId xmlns:p14="http://schemas.microsoft.com/office/powerpoint/2010/main" val="26733503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F3C89-FD35-4DF9-99A2-2B483041BBC2}"/>
              </a:ext>
            </a:extLst>
          </p:cNvPr>
          <p:cNvSpPr>
            <a:spLocks noGrp="1"/>
          </p:cNvSpPr>
          <p:nvPr>
            <p:ph type="title"/>
          </p:nvPr>
        </p:nvSpPr>
        <p:spPr/>
        <p:txBody>
          <a:bodyPr/>
          <a:lstStyle/>
          <a:p>
            <a:r>
              <a:rPr lang="fr-CH" dirty="0"/>
              <a:t>Le rôle de la </a:t>
            </a:r>
            <a:r>
              <a:rPr lang="fr-CH" dirty="0" err="1"/>
              <a:t>co-stimulation</a:t>
            </a:r>
            <a:endParaRPr lang="fr-CH" dirty="0"/>
          </a:p>
        </p:txBody>
      </p:sp>
      <p:sp>
        <p:nvSpPr>
          <p:cNvPr id="3" name="Content Placeholder 2">
            <a:extLst>
              <a:ext uri="{FF2B5EF4-FFF2-40B4-BE49-F238E27FC236}">
                <a16:creationId xmlns:a16="http://schemas.microsoft.com/office/drawing/2014/main" id="{D2A3561D-B74E-4BEB-8BEA-759D9EEBFD90}"/>
              </a:ext>
            </a:extLst>
          </p:cNvPr>
          <p:cNvSpPr>
            <a:spLocks noGrp="1"/>
          </p:cNvSpPr>
          <p:nvPr>
            <p:ph sz="half" idx="1"/>
          </p:nvPr>
        </p:nvSpPr>
        <p:spPr>
          <a:xfrm>
            <a:off x="192405" y="959993"/>
            <a:ext cx="8759190" cy="722504"/>
          </a:xfrm>
        </p:spPr>
        <p:txBody>
          <a:bodyPr>
            <a:normAutofit fontScale="92500" lnSpcReduction="10000"/>
          </a:bodyPr>
          <a:lstStyle/>
          <a:p>
            <a:pPr marL="0" indent="0">
              <a:buNone/>
            </a:pPr>
            <a:r>
              <a:rPr lang="fr-CH" sz="1800" dirty="0"/>
              <a:t>Un signal 1 en l’absence du signal 2 cause l’anergie antigène-spécifique des cellules T. La cellules T en question est incapable de produire l’IL-2 et par conséquent ne peut proliférer ou entamer la sélection clonale. </a:t>
            </a:r>
          </a:p>
        </p:txBody>
      </p:sp>
      <p:sp>
        <p:nvSpPr>
          <p:cNvPr id="6" name="Content Placeholder 2">
            <a:extLst>
              <a:ext uri="{FF2B5EF4-FFF2-40B4-BE49-F238E27FC236}">
                <a16:creationId xmlns:a16="http://schemas.microsoft.com/office/drawing/2014/main" id="{075A7FCC-9F4D-490A-AF53-25D7873B65AD}"/>
              </a:ext>
            </a:extLst>
          </p:cNvPr>
          <p:cNvSpPr>
            <a:spLocks noGrp="1"/>
          </p:cNvSpPr>
          <p:nvPr>
            <p:ph sz="half" idx="2"/>
          </p:nvPr>
        </p:nvSpPr>
        <p:spPr>
          <a:xfrm>
            <a:off x="192405" y="5924520"/>
            <a:ext cx="8759190" cy="1065473"/>
          </a:xfrm>
        </p:spPr>
        <p:txBody>
          <a:bodyPr>
            <a:normAutofit fontScale="92500" lnSpcReduction="10000"/>
          </a:bodyPr>
          <a:lstStyle/>
          <a:p>
            <a:pPr marL="0" indent="0">
              <a:buNone/>
            </a:pPr>
            <a:r>
              <a:rPr lang="fr-CH" sz="1800" dirty="0"/>
              <a:t>Le rôle de la </a:t>
            </a:r>
            <a:r>
              <a:rPr lang="fr-CH" sz="1800" dirty="0" err="1"/>
              <a:t>co-stimulation</a:t>
            </a:r>
            <a:r>
              <a:rPr lang="fr-CH" sz="1800" dirty="0"/>
              <a:t> est illustré par l’effet des adjuvants (qui favorisent l’expression des molécules </a:t>
            </a:r>
            <a:r>
              <a:rPr lang="fr-CH" sz="1800" dirty="0" err="1"/>
              <a:t>co</a:t>
            </a:r>
            <a:r>
              <a:rPr lang="fr-CH" sz="1800" dirty="0"/>
              <a:t>-stimulatrices). Ceci garantit que les cellules T ne soient activées que dans un contexte infectieux. Une compréhension approfondie de la biologie des </a:t>
            </a:r>
            <a:r>
              <a:rPr lang="fr-CH" sz="1800" dirty="0" err="1"/>
              <a:t>co</a:t>
            </a:r>
            <a:r>
              <a:rPr lang="fr-CH" sz="1800" dirty="0"/>
              <a:t>-stimulateurs est essentielle pour le développement des immunothérapies et des vaccins. </a:t>
            </a:r>
          </a:p>
        </p:txBody>
      </p:sp>
      <p:pic>
        <p:nvPicPr>
          <p:cNvPr id="5" name="Image 1" descr="dia_12.jpg">
            <a:extLst>
              <a:ext uri="{FF2B5EF4-FFF2-40B4-BE49-F238E27FC236}">
                <a16:creationId xmlns:a16="http://schemas.microsoft.com/office/drawing/2014/main" id="{7F63A204-039F-425B-9F1C-D5566ED847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4084" y="1548385"/>
            <a:ext cx="5760641" cy="4320480"/>
          </a:xfrm>
          <a:prstGeom prst="rect">
            <a:avLst/>
          </a:prstGeom>
        </p:spPr>
      </p:pic>
    </p:spTree>
    <p:extLst>
      <p:ext uri="{BB962C8B-B14F-4D97-AF65-F5344CB8AC3E}">
        <p14:creationId xmlns:p14="http://schemas.microsoft.com/office/powerpoint/2010/main" val="2139967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5A4E3-3AA4-48DD-898F-C6355214F60F}"/>
              </a:ext>
            </a:extLst>
          </p:cNvPr>
          <p:cNvSpPr>
            <a:spLocks noGrp="1"/>
          </p:cNvSpPr>
          <p:nvPr>
            <p:ph type="title"/>
          </p:nvPr>
        </p:nvSpPr>
        <p:spPr/>
        <p:txBody>
          <a:bodyPr/>
          <a:lstStyle/>
          <a:p>
            <a:r>
              <a:rPr lang="fr-CH" dirty="0"/>
              <a:t>Molécules d’adhésion</a:t>
            </a:r>
          </a:p>
        </p:txBody>
      </p:sp>
      <p:sp>
        <p:nvSpPr>
          <p:cNvPr id="3" name="Content Placeholder 2">
            <a:extLst>
              <a:ext uri="{FF2B5EF4-FFF2-40B4-BE49-F238E27FC236}">
                <a16:creationId xmlns:a16="http://schemas.microsoft.com/office/drawing/2014/main" id="{C5E5B2B3-3961-4A2B-B755-F887DDE8484D}"/>
              </a:ext>
            </a:extLst>
          </p:cNvPr>
          <p:cNvSpPr>
            <a:spLocks noGrp="1"/>
          </p:cNvSpPr>
          <p:nvPr>
            <p:ph idx="1"/>
          </p:nvPr>
        </p:nvSpPr>
        <p:spPr>
          <a:xfrm>
            <a:off x="204597" y="768097"/>
            <a:ext cx="8734806" cy="5365216"/>
          </a:xfrm>
        </p:spPr>
        <p:txBody>
          <a:bodyPr/>
          <a:lstStyle/>
          <a:p>
            <a:r>
              <a:rPr lang="fr-CH" sz="1800" dirty="0"/>
              <a:t>Afin de stimuler une réponse efficace, l’interaction des cellules T avec les </a:t>
            </a:r>
            <a:r>
              <a:rPr lang="fr-CH" sz="1800" dirty="0" err="1"/>
              <a:t>APCs</a:t>
            </a:r>
            <a:r>
              <a:rPr lang="fr-CH" sz="1800" dirty="0"/>
              <a:t> doit être stabilisée suffisamment longtemps pour franchir le seuil de signalisation requis. Ceci est assuré par des molécules d’adhésion sur les cellules T dont les ligands sont exprimés sur les </a:t>
            </a:r>
            <a:r>
              <a:rPr lang="fr-CH" sz="1800" dirty="0" err="1"/>
              <a:t>APCs</a:t>
            </a:r>
            <a:r>
              <a:rPr lang="fr-CH" sz="1800" dirty="0"/>
              <a:t>. </a:t>
            </a:r>
          </a:p>
          <a:p>
            <a:r>
              <a:rPr lang="fr-CH" sz="1800" dirty="0"/>
              <a:t>La plus importante de ces molécules d’adhésion appartient à la famille des protéines hétérodimériques (à deux chaines) appelées </a:t>
            </a:r>
            <a:r>
              <a:rPr lang="fr-CH" sz="1800" b="1" dirty="0"/>
              <a:t>intégrines </a:t>
            </a:r>
            <a:r>
              <a:rPr lang="fr-CH" sz="1800" dirty="0"/>
              <a:t>(p. ex. LFA-1). </a:t>
            </a:r>
          </a:p>
          <a:p>
            <a:r>
              <a:rPr lang="fr-CH" sz="1800" dirty="0"/>
              <a:t>Les signaux délivrés par les chimiokines et la reconnaissance de l’antigène augmentent l’affinité et le clustering des intégrines.</a:t>
            </a:r>
          </a:p>
          <a:p>
            <a:pPr marL="0" indent="0">
              <a:buNone/>
            </a:pPr>
            <a:r>
              <a:rPr lang="fr-CH" dirty="0"/>
              <a:t>			</a:t>
            </a:r>
          </a:p>
          <a:p>
            <a:pPr marL="0" indent="0">
              <a:buNone/>
            </a:pPr>
            <a:endParaRPr lang="fr-CH" dirty="0"/>
          </a:p>
        </p:txBody>
      </p:sp>
      <p:pic>
        <p:nvPicPr>
          <p:cNvPr id="4" name="Image 4" descr="4130_b.jpg">
            <a:extLst>
              <a:ext uri="{FF2B5EF4-FFF2-40B4-BE49-F238E27FC236}">
                <a16:creationId xmlns:a16="http://schemas.microsoft.com/office/drawing/2014/main" id="{C0F0F72C-A980-49D2-8723-3F967BA9B646}"/>
              </a:ext>
            </a:extLst>
          </p:cNvPr>
          <p:cNvPicPr>
            <a:picLocks noChangeAspect="1"/>
          </p:cNvPicPr>
          <p:nvPr/>
        </p:nvPicPr>
        <p:blipFill rotWithShape="1">
          <a:blip r:embed="rId2">
            <a:extLst>
              <a:ext uri="{28A0092B-C50C-407E-A947-70E740481C1C}">
                <a14:useLocalDpi xmlns:a14="http://schemas.microsoft.com/office/drawing/2010/main" val="0"/>
              </a:ext>
            </a:extLst>
          </a:blip>
          <a:srcRect l="11622" r="5488" b="763"/>
          <a:stretch/>
        </p:blipFill>
        <p:spPr>
          <a:xfrm>
            <a:off x="3653212" y="3027561"/>
            <a:ext cx="3422538" cy="3512185"/>
          </a:xfrm>
          <a:prstGeom prst="rect">
            <a:avLst/>
          </a:prstGeom>
        </p:spPr>
      </p:pic>
      <p:pic>
        <p:nvPicPr>
          <p:cNvPr id="5" name="Image 4" descr="4130_a.jpg">
            <a:extLst>
              <a:ext uri="{FF2B5EF4-FFF2-40B4-BE49-F238E27FC236}">
                <a16:creationId xmlns:a16="http://schemas.microsoft.com/office/drawing/2014/main" id="{8DD7DCA4-A796-4D5F-AFD0-90A0F2711212}"/>
              </a:ext>
            </a:extLst>
          </p:cNvPr>
          <p:cNvPicPr>
            <a:picLocks noChangeAspect="1"/>
          </p:cNvPicPr>
          <p:nvPr/>
        </p:nvPicPr>
        <p:blipFill rotWithShape="1">
          <a:blip r:embed="rId3">
            <a:extLst>
              <a:ext uri="{28A0092B-C50C-407E-A947-70E740481C1C}">
                <a14:useLocalDpi xmlns:a14="http://schemas.microsoft.com/office/drawing/2010/main" val="0"/>
              </a:ext>
            </a:extLst>
          </a:blip>
          <a:srcRect l="12175" r="6917"/>
          <a:stretch/>
        </p:blipFill>
        <p:spPr>
          <a:xfrm>
            <a:off x="226588" y="3054559"/>
            <a:ext cx="3289768" cy="3485187"/>
          </a:xfrm>
          <a:prstGeom prst="rect">
            <a:avLst/>
          </a:prstGeom>
        </p:spPr>
      </p:pic>
      <p:sp>
        <p:nvSpPr>
          <p:cNvPr id="6" name="Arrow: Right 5">
            <a:extLst>
              <a:ext uri="{FF2B5EF4-FFF2-40B4-BE49-F238E27FC236}">
                <a16:creationId xmlns:a16="http://schemas.microsoft.com/office/drawing/2014/main" id="{7CAEEB6C-973F-425F-8C88-625A61ECAE2F}"/>
              </a:ext>
            </a:extLst>
          </p:cNvPr>
          <p:cNvSpPr/>
          <p:nvPr/>
        </p:nvSpPr>
        <p:spPr>
          <a:xfrm>
            <a:off x="3205460" y="4783653"/>
            <a:ext cx="621792" cy="43891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cxnSp>
        <p:nvCxnSpPr>
          <p:cNvPr id="8" name="Straight Arrow Connector 7">
            <a:extLst>
              <a:ext uri="{FF2B5EF4-FFF2-40B4-BE49-F238E27FC236}">
                <a16:creationId xmlns:a16="http://schemas.microsoft.com/office/drawing/2014/main" id="{05CC87EB-8AF9-47A7-A39E-C6B1B75AE145}"/>
              </a:ext>
            </a:extLst>
          </p:cNvPr>
          <p:cNvCxnSpPr>
            <a:cxnSpLocks/>
          </p:cNvCxnSpPr>
          <p:nvPr/>
        </p:nvCxnSpPr>
        <p:spPr>
          <a:xfrm flipH="1">
            <a:off x="6766561" y="4352544"/>
            <a:ext cx="586372" cy="31699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a16="http://schemas.microsoft.com/office/drawing/2014/main" id="{8E2BAA55-7E65-45E9-9232-57C39E9DE427}"/>
              </a:ext>
            </a:extLst>
          </p:cNvPr>
          <p:cNvSpPr txBox="1"/>
          <p:nvPr/>
        </p:nvSpPr>
        <p:spPr>
          <a:xfrm>
            <a:off x="7352933" y="3054559"/>
            <a:ext cx="1729131" cy="1477328"/>
          </a:xfrm>
          <a:prstGeom prst="rect">
            <a:avLst/>
          </a:prstGeom>
          <a:noFill/>
        </p:spPr>
        <p:txBody>
          <a:bodyPr wrap="square" rtlCol="0">
            <a:spAutoFit/>
          </a:bodyPr>
          <a:lstStyle/>
          <a:p>
            <a:r>
              <a:rPr lang="fr-CH" b="1">
                <a:latin typeface="+mj-lt"/>
              </a:rPr>
              <a:t>Leukocyte function-associated antigen-1 </a:t>
            </a:r>
          </a:p>
          <a:p>
            <a:r>
              <a:rPr lang="fr-CH" b="1">
                <a:latin typeface="+mj-lt"/>
              </a:rPr>
              <a:t>(LFA-1)</a:t>
            </a:r>
          </a:p>
        </p:txBody>
      </p:sp>
      <p:cxnSp>
        <p:nvCxnSpPr>
          <p:cNvPr id="12" name="Straight Arrow Connector 11">
            <a:extLst>
              <a:ext uri="{FF2B5EF4-FFF2-40B4-BE49-F238E27FC236}">
                <a16:creationId xmlns:a16="http://schemas.microsoft.com/office/drawing/2014/main" id="{E39A1D1D-B6C8-4A46-B38B-470DA020A065}"/>
              </a:ext>
            </a:extLst>
          </p:cNvPr>
          <p:cNvCxnSpPr>
            <a:cxnSpLocks/>
          </p:cNvCxnSpPr>
          <p:nvPr/>
        </p:nvCxnSpPr>
        <p:spPr>
          <a:xfrm flipH="1" flipV="1">
            <a:off x="6849008" y="5539557"/>
            <a:ext cx="503925" cy="42796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4" name="TextBox 13">
            <a:extLst>
              <a:ext uri="{FF2B5EF4-FFF2-40B4-BE49-F238E27FC236}">
                <a16:creationId xmlns:a16="http://schemas.microsoft.com/office/drawing/2014/main" id="{8EACB8A4-9912-4508-9A6E-670CCC88BB69}"/>
              </a:ext>
            </a:extLst>
          </p:cNvPr>
          <p:cNvSpPr txBox="1"/>
          <p:nvPr/>
        </p:nvSpPr>
        <p:spPr>
          <a:xfrm>
            <a:off x="7352933" y="5118206"/>
            <a:ext cx="1729131" cy="1200329"/>
          </a:xfrm>
          <a:prstGeom prst="rect">
            <a:avLst/>
          </a:prstGeom>
          <a:noFill/>
        </p:spPr>
        <p:txBody>
          <a:bodyPr wrap="square" rtlCol="0">
            <a:spAutoFit/>
          </a:bodyPr>
          <a:lstStyle/>
          <a:p>
            <a:r>
              <a:rPr lang="fr-CH" b="1">
                <a:latin typeface="+mj-lt"/>
              </a:rPr>
              <a:t>Intercellular adhesion molecule-1 (ICAM-1)</a:t>
            </a:r>
          </a:p>
        </p:txBody>
      </p:sp>
    </p:spTree>
    <p:extLst>
      <p:ext uri="{BB962C8B-B14F-4D97-AF65-F5344CB8AC3E}">
        <p14:creationId xmlns:p14="http://schemas.microsoft.com/office/powerpoint/2010/main" val="2033992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26D5D-CC6D-4013-AD9E-D8E9BE16B8FE}"/>
              </a:ext>
            </a:extLst>
          </p:cNvPr>
          <p:cNvSpPr>
            <a:spLocks noGrp="1"/>
          </p:cNvSpPr>
          <p:nvPr>
            <p:ph type="title"/>
          </p:nvPr>
        </p:nvSpPr>
        <p:spPr/>
        <p:txBody>
          <a:bodyPr>
            <a:noAutofit/>
          </a:bodyPr>
          <a:lstStyle/>
          <a:p>
            <a:r>
              <a:rPr lang="fr-CH" sz="2800" dirty="0"/>
              <a:t>Caractéristiques spécifiques de l’activation des cellules T CD8+</a:t>
            </a:r>
          </a:p>
        </p:txBody>
      </p:sp>
      <p:sp>
        <p:nvSpPr>
          <p:cNvPr id="3" name="Content Placeholder 2">
            <a:extLst>
              <a:ext uri="{FF2B5EF4-FFF2-40B4-BE49-F238E27FC236}">
                <a16:creationId xmlns:a16="http://schemas.microsoft.com/office/drawing/2014/main" id="{865EE2BE-F2CE-4C48-853D-235E7C97BDB6}"/>
              </a:ext>
            </a:extLst>
          </p:cNvPr>
          <p:cNvSpPr>
            <a:spLocks noGrp="1"/>
          </p:cNvSpPr>
          <p:nvPr>
            <p:ph sz="half" idx="1"/>
          </p:nvPr>
        </p:nvSpPr>
        <p:spPr>
          <a:xfrm>
            <a:off x="176784" y="4322479"/>
            <a:ext cx="8790432" cy="2535521"/>
          </a:xfrm>
        </p:spPr>
        <p:txBody>
          <a:bodyPr>
            <a:normAutofit lnSpcReduction="10000"/>
          </a:bodyPr>
          <a:lstStyle/>
          <a:p>
            <a:endParaRPr lang="fr-CH" sz="1800" dirty="0"/>
          </a:p>
          <a:p>
            <a:pPr marL="0" indent="0">
              <a:buNone/>
            </a:pPr>
            <a:r>
              <a:rPr lang="fr-CH" sz="1800" b="1" dirty="0"/>
              <a:t>Activation des cellules T CD8+: deux modes de présentation d’antigène </a:t>
            </a:r>
          </a:p>
          <a:p>
            <a:pPr marL="342900" indent="-342900">
              <a:buFont typeface="+mj-lt"/>
              <a:buAutoNum type="arabicPeriod"/>
            </a:pPr>
            <a:r>
              <a:rPr lang="fr-CH" sz="1800" b="1" dirty="0"/>
              <a:t>Les </a:t>
            </a:r>
            <a:r>
              <a:rPr lang="fr-CH" sz="1800" b="1" dirty="0" err="1"/>
              <a:t>APCs</a:t>
            </a:r>
            <a:r>
              <a:rPr lang="fr-CH" sz="1800" b="1" dirty="0"/>
              <a:t> ingèrent des cellules infectées </a:t>
            </a:r>
            <a:r>
              <a:rPr lang="fr-CH" sz="1800" dirty="0"/>
              <a:t>et présentent les antigènes microbiens aux cellules T CD8+ et aux cellules T CD4+ helper. Les cellules T helper produisent ensuite des cytokines qui stimulent l’expansion et la différenciation des cellules T CD8+. Ceci est médié en grande partie par une boucle d’activation positive des cellules T CD4+ sur les </a:t>
            </a:r>
            <a:r>
              <a:rPr lang="fr-CH" sz="1800" dirty="0" err="1"/>
              <a:t>DCs</a:t>
            </a:r>
            <a:r>
              <a:rPr lang="fr-CH" sz="1800" dirty="0"/>
              <a:t> qui en deviennent plus aptes à stimuler les cellules T CD8+. </a:t>
            </a:r>
          </a:p>
          <a:p>
            <a:pPr marL="342900" indent="-342900">
              <a:buFont typeface="+mj-lt"/>
              <a:buAutoNum type="arabicPeriod"/>
            </a:pPr>
            <a:r>
              <a:rPr lang="fr-CH" sz="1800" dirty="0"/>
              <a:t>Si l’</a:t>
            </a:r>
            <a:r>
              <a:rPr lang="fr-CH" sz="1800" b="1" dirty="0"/>
              <a:t>APC contient un microbe cytoplasmique,</a:t>
            </a:r>
            <a:r>
              <a:rPr lang="fr-CH" sz="1800" dirty="0"/>
              <a:t> les cellules T CD8+ en reconnaissent les peptides associés au MHC de classe I et reçoivent des signaux </a:t>
            </a:r>
            <a:r>
              <a:rPr lang="fr-CH" sz="1800" dirty="0" err="1"/>
              <a:t>co</a:t>
            </a:r>
            <a:r>
              <a:rPr lang="fr-CH" sz="1800" dirty="0"/>
              <a:t>-stimulateurs. </a:t>
            </a:r>
          </a:p>
        </p:txBody>
      </p:sp>
      <p:sp>
        <p:nvSpPr>
          <p:cNvPr id="4" name="Content Placeholder 3">
            <a:extLst>
              <a:ext uri="{FF2B5EF4-FFF2-40B4-BE49-F238E27FC236}">
                <a16:creationId xmlns:a16="http://schemas.microsoft.com/office/drawing/2014/main" id="{B87212C4-5824-4062-ABBD-B5404D913024}"/>
              </a:ext>
            </a:extLst>
          </p:cNvPr>
          <p:cNvSpPr>
            <a:spLocks noGrp="1"/>
          </p:cNvSpPr>
          <p:nvPr>
            <p:ph sz="half" idx="2"/>
          </p:nvPr>
        </p:nvSpPr>
        <p:spPr>
          <a:xfrm>
            <a:off x="0" y="908719"/>
            <a:ext cx="3467401" cy="3675473"/>
          </a:xfrm>
          <a:solidFill>
            <a:schemeClr val="bg1">
              <a:lumMod val="95000"/>
            </a:schemeClr>
          </a:solidFill>
        </p:spPr>
        <p:txBody>
          <a:bodyPr>
            <a:normAutofit lnSpcReduction="10000"/>
          </a:bodyPr>
          <a:lstStyle/>
          <a:p>
            <a:pPr marL="342900" indent="-342900">
              <a:buFont typeface="+mj-lt"/>
              <a:buAutoNum type="arabicPeriod"/>
            </a:pPr>
            <a:endParaRPr lang="fr-CH" sz="1600" dirty="0"/>
          </a:p>
          <a:p>
            <a:pPr marL="342900" indent="-342900">
              <a:buFont typeface="+mj-lt"/>
              <a:buAutoNum type="arabicPeriod"/>
            </a:pPr>
            <a:r>
              <a:rPr lang="fr-CH" sz="1600" dirty="0"/>
              <a:t>Une APC qui a phagocyté une cellule infectée stimule à la fois les cellules T CD8+ et CD4+ </a:t>
            </a:r>
          </a:p>
          <a:p>
            <a:pPr marL="342900" indent="-342900">
              <a:buFont typeface="+mj-lt"/>
              <a:buAutoNum type="arabicPeriod"/>
            </a:pPr>
            <a:endParaRPr lang="fr-CH" sz="1600" dirty="0"/>
          </a:p>
          <a:p>
            <a:pPr marL="342900" indent="-342900">
              <a:buFont typeface="+mj-lt"/>
              <a:buAutoNum type="arabicPeriod"/>
            </a:pPr>
            <a:endParaRPr lang="fr-CH" sz="1600" dirty="0"/>
          </a:p>
          <a:p>
            <a:pPr marL="342900" indent="-342900">
              <a:buFont typeface="+mj-lt"/>
              <a:buAutoNum type="arabicPeriod"/>
            </a:pPr>
            <a:endParaRPr lang="fr-CH" sz="1600" dirty="0"/>
          </a:p>
          <a:p>
            <a:pPr marL="0" indent="0">
              <a:buNone/>
            </a:pPr>
            <a:endParaRPr lang="fr-CH" sz="1600" dirty="0"/>
          </a:p>
          <a:p>
            <a:pPr marL="342900" indent="-342900">
              <a:buFont typeface="+mj-lt"/>
              <a:buAutoNum type="arabicPeriod" startAt="2"/>
            </a:pPr>
            <a:r>
              <a:rPr lang="fr-CH" sz="1600" dirty="0"/>
              <a:t>Une APC infectée stimule les cellules T CD8+</a:t>
            </a:r>
          </a:p>
        </p:txBody>
      </p:sp>
      <p:pic>
        <p:nvPicPr>
          <p:cNvPr id="5" name="Image 1" descr="dia_14.jpg">
            <a:extLst>
              <a:ext uri="{FF2B5EF4-FFF2-40B4-BE49-F238E27FC236}">
                <a16:creationId xmlns:a16="http://schemas.microsoft.com/office/drawing/2014/main" id="{03C38720-19A7-472E-9CE8-27911F055F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7401" y="908719"/>
            <a:ext cx="5676599" cy="3784399"/>
          </a:xfrm>
          <a:prstGeom prst="rect">
            <a:avLst/>
          </a:prstGeom>
        </p:spPr>
      </p:pic>
    </p:spTree>
    <p:extLst>
      <p:ext uri="{BB962C8B-B14F-4D97-AF65-F5344CB8AC3E}">
        <p14:creationId xmlns:p14="http://schemas.microsoft.com/office/powerpoint/2010/main" val="2840594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3B54B-51A3-4798-9EE1-2C436D3F2D85}"/>
              </a:ext>
            </a:extLst>
          </p:cNvPr>
          <p:cNvSpPr>
            <a:spLocks noGrp="1"/>
          </p:cNvSpPr>
          <p:nvPr>
            <p:ph type="title"/>
          </p:nvPr>
        </p:nvSpPr>
        <p:spPr/>
        <p:txBody>
          <a:bodyPr>
            <a:noAutofit/>
          </a:bodyPr>
          <a:lstStyle/>
          <a:p>
            <a:pPr>
              <a:lnSpc>
                <a:spcPct val="100000"/>
              </a:lnSpc>
              <a:spcBef>
                <a:spcPts val="600"/>
              </a:spcBef>
            </a:pPr>
            <a:r>
              <a:rPr lang="fr-CH" sz="2800"/>
              <a:t>Caractéristiques spécifiques de l’activation des cellules T CD8+</a:t>
            </a:r>
          </a:p>
        </p:txBody>
      </p:sp>
      <p:sp>
        <p:nvSpPr>
          <p:cNvPr id="3" name="Content Placeholder 2">
            <a:extLst>
              <a:ext uri="{FF2B5EF4-FFF2-40B4-BE49-F238E27FC236}">
                <a16:creationId xmlns:a16="http://schemas.microsoft.com/office/drawing/2014/main" id="{D9B9102D-ECB5-47F3-A0D9-C8AF18F8322E}"/>
              </a:ext>
            </a:extLst>
          </p:cNvPr>
          <p:cNvSpPr>
            <a:spLocks noGrp="1"/>
          </p:cNvSpPr>
          <p:nvPr>
            <p:ph idx="1"/>
          </p:nvPr>
        </p:nvSpPr>
        <p:spPr/>
        <p:txBody>
          <a:bodyPr>
            <a:normAutofit fontScale="85000" lnSpcReduction="20000"/>
          </a:bodyPr>
          <a:lstStyle/>
          <a:p>
            <a:pPr marL="0" indent="0">
              <a:lnSpc>
                <a:spcPct val="110000"/>
              </a:lnSpc>
              <a:spcBef>
                <a:spcPts val="600"/>
              </a:spcBef>
              <a:buNone/>
            </a:pPr>
            <a:r>
              <a:rPr lang="fr-CH" b="1" dirty="0"/>
              <a:t>L’activation des cellules </a:t>
            </a:r>
            <a:r>
              <a:rPr lang="fr-CH" b="1" dirty="0" err="1"/>
              <a:t>T</a:t>
            </a:r>
            <a:r>
              <a:rPr lang="fr-CH" b="1" dirty="0"/>
              <a:t> CD8 est stimulée par la reconnaissance de peptides associés au MHC de classe I, et dépend de la </a:t>
            </a:r>
            <a:r>
              <a:rPr lang="fr-CH" b="1" dirty="0" err="1"/>
              <a:t>co</a:t>
            </a:r>
            <a:r>
              <a:rPr lang="fr-CH" b="1" dirty="0"/>
              <a:t>-stimulation et/ou des cellules T helper.</a:t>
            </a:r>
          </a:p>
          <a:p>
            <a:pPr marL="0" indent="0">
              <a:lnSpc>
                <a:spcPct val="110000"/>
              </a:lnSpc>
              <a:spcBef>
                <a:spcPts val="600"/>
              </a:spcBef>
              <a:buNone/>
            </a:pPr>
            <a:endParaRPr lang="fr-CH" dirty="0"/>
          </a:p>
          <a:p>
            <a:pPr marL="0" indent="0">
              <a:lnSpc>
                <a:spcPct val="110000"/>
              </a:lnSpc>
              <a:spcBef>
                <a:spcPts val="600"/>
              </a:spcBef>
              <a:buNone/>
            </a:pPr>
            <a:r>
              <a:rPr lang="fr-CH" dirty="0"/>
              <a:t>Caractéristiques spécifiques de l’activation des cellules </a:t>
            </a:r>
            <a:r>
              <a:rPr lang="fr-CH" dirty="0" err="1"/>
              <a:t>T</a:t>
            </a:r>
            <a:r>
              <a:rPr lang="fr-CH" dirty="0"/>
              <a:t> CD8:</a:t>
            </a:r>
          </a:p>
          <a:p>
            <a:pPr marL="514350" indent="-514350">
              <a:lnSpc>
                <a:spcPct val="110000"/>
              </a:lnSpc>
              <a:spcBef>
                <a:spcPts val="600"/>
              </a:spcBef>
              <a:buAutoNum type="romanLcParenR"/>
            </a:pPr>
            <a:r>
              <a:rPr lang="fr-CH" b="1" dirty="0"/>
              <a:t>L’initiation </a:t>
            </a:r>
            <a:r>
              <a:rPr lang="fr-CH" dirty="0"/>
              <a:t>dépend souvent de la </a:t>
            </a:r>
            <a:r>
              <a:rPr lang="fr-CH" b="1" dirty="0"/>
              <a:t>présentation croisée de l’antigène cytoplasmique </a:t>
            </a:r>
            <a:r>
              <a:rPr lang="fr-CH" dirty="0"/>
              <a:t>par des cellules dendritiques</a:t>
            </a:r>
          </a:p>
          <a:p>
            <a:pPr marL="514350" indent="-514350">
              <a:lnSpc>
                <a:spcPct val="110000"/>
              </a:lnSpc>
              <a:spcBef>
                <a:spcPts val="600"/>
              </a:spcBef>
              <a:buAutoNum type="romanLcParenR"/>
            </a:pPr>
            <a:r>
              <a:rPr lang="fr-CH" b="1" dirty="0"/>
              <a:t>La différenciation en </a:t>
            </a:r>
            <a:r>
              <a:rPr lang="fr-CH" b="1" dirty="0" err="1"/>
              <a:t>CTLs</a:t>
            </a:r>
            <a:r>
              <a:rPr lang="fr-CH" b="1" dirty="0"/>
              <a:t> </a:t>
            </a:r>
            <a:r>
              <a:rPr lang="fr-CH" dirty="0"/>
              <a:t>peut dépendre de l’</a:t>
            </a:r>
            <a:r>
              <a:rPr lang="fr-CH" b="1" dirty="0"/>
              <a:t>activation concomitante de cellules T CD4+ helper.</a:t>
            </a:r>
          </a:p>
          <a:p>
            <a:pPr marL="0" indent="0">
              <a:lnSpc>
                <a:spcPct val="110000"/>
              </a:lnSpc>
              <a:spcBef>
                <a:spcPts val="600"/>
              </a:spcBef>
              <a:buNone/>
            </a:pPr>
            <a:endParaRPr lang="fr-CH" dirty="0"/>
          </a:p>
          <a:p>
            <a:pPr marL="0" indent="0">
              <a:lnSpc>
                <a:spcPct val="110000"/>
              </a:lnSpc>
              <a:spcBef>
                <a:spcPts val="600"/>
              </a:spcBef>
              <a:buNone/>
            </a:pPr>
            <a:r>
              <a:rPr lang="fr-CH" dirty="0"/>
              <a:t>Quand des cellules infectées par un virus sont ingérées par les </a:t>
            </a:r>
            <a:r>
              <a:rPr lang="fr-CH" dirty="0" err="1"/>
              <a:t>DCs</a:t>
            </a:r>
            <a:r>
              <a:rPr lang="fr-CH" dirty="0"/>
              <a:t> et que les antigènes viraux sont présentés de façon croisée par les </a:t>
            </a:r>
            <a:r>
              <a:rPr lang="fr-CH" dirty="0" err="1"/>
              <a:t>APCs</a:t>
            </a:r>
            <a:r>
              <a:rPr lang="fr-CH" dirty="0"/>
              <a:t>, une même APC présente des antigènes cytosoliques sur les molécules MHC I et des antigènes </a:t>
            </a:r>
            <a:r>
              <a:rPr lang="fr-CH" dirty="0" err="1"/>
              <a:t>endosomaux</a:t>
            </a:r>
            <a:r>
              <a:rPr lang="fr-CH" dirty="0"/>
              <a:t> sur MHC II. Dès lors, à la fois les cellules T CD8+ et les cellules T CD4+ spécifiques des antigènes viraux sont activées ensemble. Les cellules T CD4+ produisent des cytokines capables d’activer les cellules T CD8+. Les T CD4+  stimulent les </a:t>
            </a:r>
            <a:r>
              <a:rPr lang="fr-CH" dirty="0" err="1"/>
              <a:t>DCs</a:t>
            </a:r>
            <a:r>
              <a:rPr lang="fr-CH" dirty="0"/>
              <a:t> via l’interaction CD40/CD40L augmentant l’expression de molécules de </a:t>
            </a:r>
            <a:r>
              <a:rPr lang="fr-CH" dirty="0" err="1"/>
              <a:t>co-stimulation</a:t>
            </a:r>
            <a:r>
              <a:rPr lang="fr-CH" dirty="0"/>
              <a:t> (CD80/CD86). </a:t>
            </a:r>
          </a:p>
          <a:p>
            <a:pPr marL="0" indent="0">
              <a:lnSpc>
                <a:spcPct val="110000"/>
              </a:lnSpc>
              <a:spcBef>
                <a:spcPts val="600"/>
              </a:spcBef>
              <a:buNone/>
            </a:pPr>
            <a:endParaRPr lang="fr-CH" dirty="0"/>
          </a:p>
          <a:p>
            <a:pPr marL="0" indent="0">
              <a:lnSpc>
                <a:spcPct val="110000"/>
              </a:lnSpc>
              <a:spcBef>
                <a:spcPts val="600"/>
              </a:spcBef>
              <a:buNone/>
            </a:pPr>
            <a:r>
              <a:rPr lang="fr-CH" dirty="0"/>
              <a:t>Note: Cette dépendance des cellules T helper dans les réponses des cellules T CD8+ explique pourquoi les patients infectés par le virus de l’immunodéficience humaine (VIH), qui tue les cellules T CD4+ mais non les cellules T CD8+, présentent des réponses </a:t>
            </a:r>
            <a:r>
              <a:rPr lang="fr-CH" dirty="0" err="1"/>
              <a:t>CTLs</a:t>
            </a:r>
            <a:r>
              <a:rPr lang="fr-CH" dirty="0"/>
              <a:t> défectueuses contre un grand nombre de virus. </a:t>
            </a:r>
          </a:p>
        </p:txBody>
      </p:sp>
    </p:spTree>
    <p:extLst>
      <p:ext uri="{BB962C8B-B14F-4D97-AF65-F5344CB8AC3E}">
        <p14:creationId xmlns:p14="http://schemas.microsoft.com/office/powerpoint/2010/main" val="1652563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CFA31-B66D-403D-B227-7AD7DD04EFB0}"/>
              </a:ext>
            </a:extLst>
          </p:cNvPr>
          <p:cNvSpPr>
            <a:spLocks noGrp="1"/>
          </p:cNvSpPr>
          <p:nvPr>
            <p:ph type="title"/>
          </p:nvPr>
        </p:nvSpPr>
        <p:spPr>
          <a:solidFill>
            <a:srgbClr val="0070C0"/>
          </a:solidFill>
        </p:spPr>
        <p:txBody>
          <a:bodyPr/>
          <a:lstStyle/>
          <a:p>
            <a:r>
              <a:rPr lang="fr-CH" dirty="0">
                <a:solidFill>
                  <a:schemeClr val="bg1"/>
                </a:solidFill>
              </a:rPr>
              <a:t>Conclusions 5.1 | Activation des cellules T</a:t>
            </a:r>
          </a:p>
        </p:txBody>
      </p:sp>
      <p:sp>
        <p:nvSpPr>
          <p:cNvPr id="3" name="Content Placeholder 2">
            <a:extLst>
              <a:ext uri="{FF2B5EF4-FFF2-40B4-BE49-F238E27FC236}">
                <a16:creationId xmlns:a16="http://schemas.microsoft.com/office/drawing/2014/main" id="{BD14A1D2-8BCD-4699-AC1C-F51124C435A2}"/>
              </a:ext>
            </a:extLst>
          </p:cNvPr>
          <p:cNvSpPr>
            <a:spLocks noGrp="1"/>
          </p:cNvSpPr>
          <p:nvPr>
            <p:ph idx="1"/>
          </p:nvPr>
        </p:nvSpPr>
        <p:spPr>
          <a:xfrm>
            <a:off x="204597" y="903910"/>
            <a:ext cx="8734806" cy="5365216"/>
          </a:xfrm>
        </p:spPr>
        <p:txBody>
          <a:bodyPr>
            <a:noAutofit/>
          </a:bodyPr>
          <a:lstStyle/>
          <a:p>
            <a:pPr>
              <a:lnSpc>
                <a:spcPct val="100000"/>
              </a:lnSpc>
            </a:pPr>
            <a:r>
              <a:rPr lang="fr-CH" sz="1600" dirty="0"/>
              <a:t>Les lymphocytes T répondent en phases séquentielles: reconnaissance des protéines microbiennes associées aux cellules par les cellules T naïves, expansion des clones spécifiques de l’antigène par prolifération, et différenciation d’une partie de la descendance en cellules effectrices et de mémoire. </a:t>
            </a:r>
          </a:p>
          <a:p>
            <a:pPr>
              <a:lnSpc>
                <a:spcPct val="100000"/>
              </a:lnSpc>
            </a:pPr>
            <a:r>
              <a:rPr lang="fr-CH" sz="1600" dirty="0"/>
              <a:t>Les cellules dendritiques et les cellules T interagissent en format une </a:t>
            </a:r>
            <a:r>
              <a:rPr lang="fr-CH" sz="1600" b="1" dirty="0"/>
              <a:t>synapse immunologique</a:t>
            </a:r>
            <a:r>
              <a:rPr lang="fr-CH" sz="1600" dirty="0"/>
              <a:t> qui comprend:</a:t>
            </a:r>
          </a:p>
          <a:p>
            <a:pPr lvl="1">
              <a:lnSpc>
                <a:spcPct val="100000"/>
              </a:lnSpc>
              <a:buFont typeface="Courier New" panose="02070309020205020404" pitchFamily="49" charset="0"/>
              <a:buChar char="o"/>
            </a:pPr>
            <a:r>
              <a:rPr lang="fr-CH" sz="1600" dirty="0"/>
              <a:t>le TCR et ses </a:t>
            </a:r>
            <a:r>
              <a:rPr lang="fr-CH" sz="1600" dirty="0" err="1"/>
              <a:t>co-récepteurs</a:t>
            </a:r>
            <a:r>
              <a:rPr lang="fr-CH" sz="1600" dirty="0"/>
              <a:t> (CD4/CD8)</a:t>
            </a:r>
          </a:p>
          <a:p>
            <a:pPr lvl="1">
              <a:lnSpc>
                <a:spcPct val="100000"/>
              </a:lnSpc>
              <a:buFont typeface="Courier New" panose="02070309020205020404" pitchFamily="49" charset="0"/>
              <a:buChar char="o"/>
            </a:pPr>
            <a:r>
              <a:rPr lang="fr-CH" sz="1600" dirty="0"/>
              <a:t>des récepteurs </a:t>
            </a:r>
            <a:r>
              <a:rPr lang="fr-CH" sz="1600" dirty="0" err="1"/>
              <a:t>co</a:t>
            </a:r>
            <a:r>
              <a:rPr lang="fr-CH" sz="1600" dirty="0"/>
              <a:t>-stimulateurs</a:t>
            </a:r>
          </a:p>
          <a:p>
            <a:pPr lvl="1">
              <a:lnSpc>
                <a:spcPct val="100000"/>
              </a:lnSpc>
              <a:buFont typeface="Courier New" panose="02070309020205020404" pitchFamily="49" charset="0"/>
              <a:buChar char="o"/>
            </a:pPr>
            <a:r>
              <a:rPr lang="fr-CH" sz="1600" dirty="0"/>
              <a:t>des molécules d’adhésion</a:t>
            </a:r>
          </a:p>
          <a:p>
            <a:pPr>
              <a:lnSpc>
                <a:spcPct val="100000"/>
              </a:lnSpc>
            </a:pPr>
            <a:r>
              <a:rPr lang="fr-CH" sz="1600" dirty="0"/>
              <a:t>Deux types de </a:t>
            </a:r>
            <a:r>
              <a:rPr lang="fr-CH" sz="1600" b="1" dirty="0" err="1"/>
              <a:t>co-stimulation</a:t>
            </a:r>
            <a:endParaRPr lang="fr-CH" sz="1600" b="1" dirty="0"/>
          </a:p>
          <a:p>
            <a:pPr lvl="1">
              <a:lnSpc>
                <a:spcPct val="100000"/>
              </a:lnSpc>
              <a:buFont typeface="Courier New" panose="02070309020205020404" pitchFamily="49" charset="0"/>
              <a:buChar char="o"/>
            </a:pPr>
            <a:r>
              <a:rPr lang="fr-CH" sz="1600" dirty="0"/>
              <a:t>L’expression de CD80/86 sur les </a:t>
            </a:r>
            <a:r>
              <a:rPr lang="fr-CH" sz="1600" dirty="0" err="1"/>
              <a:t>DCs</a:t>
            </a:r>
            <a:r>
              <a:rPr lang="fr-CH" sz="1600" dirty="0"/>
              <a:t> apporte le signal 2 (‘Danger’)</a:t>
            </a:r>
          </a:p>
          <a:p>
            <a:pPr lvl="1">
              <a:lnSpc>
                <a:spcPct val="100000"/>
              </a:lnSpc>
              <a:buFont typeface="Courier New" panose="02070309020205020404" pitchFamily="49" charset="0"/>
              <a:buChar char="o"/>
            </a:pPr>
            <a:r>
              <a:rPr lang="fr-CH" sz="1600" dirty="0"/>
              <a:t>L’expression de CD40L sur les cellules T augment les signaux </a:t>
            </a:r>
            <a:r>
              <a:rPr lang="fr-CH" sz="1600" dirty="0" err="1"/>
              <a:t>co</a:t>
            </a:r>
            <a:r>
              <a:rPr lang="fr-CH" sz="1600" dirty="0"/>
              <a:t>-stimulateurs sur les </a:t>
            </a:r>
            <a:r>
              <a:rPr lang="fr-CH" sz="1600" dirty="0" err="1"/>
              <a:t>DCs</a:t>
            </a:r>
            <a:r>
              <a:rPr lang="fr-CH" sz="1600" dirty="0"/>
              <a:t> (rétro-</a:t>
            </a:r>
            <a:r>
              <a:rPr lang="fr-CH" sz="1600" dirty="0" err="1"/>
              <a:t>contr</a:t>
            </a:r>
            <a:r>
              <a:rPr lang="fr-FR" sz="1600" dirty="0" err="1"/>
              <a:t>ôle</a:t>
            </a:r>
            <a:r>
              <a:rPr lang="fr-FR" sz="1600" dirty="0"/>
              <a:t> positif</a:t>
            </a:r>
            <a:r>
              <a:rPr lang="fr-CH" sz="1600" dirty="0"/>
              <a:t>)</a:t>
            </a:r>
          </a:p>
          <a:p>
            <a:pPr>
              <a:lnSpc>
                <a:spcPct val="100000"/>
              </a:lnSpc>
            </a:pPr>
            <a:r>
              <a:rPr lang="fr-CH" sz="1600" dirty="0"/>
              <a:t>Deux mécanismes d’</a:t>
            </a:r>
            <a:r>
              <a:rPr lang="fr-CH" sz="1600" b="1" dirty="0"/>
              <a:t>activation des cellules </a:t>
            </a:r>
            <a:r>
              <a:rPr lang="fr-CH" sz="1600" b="1" dirty="0" err="1"/>
              <a:t>T</a:t>
            </a:r>
            <a:r>
              <a:rPr lang="fr-CH" sz="1600" b="1" dirty="0"/>
              <a:t> CD8 par les </a:t>
            </a:r>
            <a:r>
              <a:rPr lang="fr-CH" sz="1600" b="1" dirty="0" err="1"/>
              <a:t>DCs</a:t>
            </a:r>
            <a:endParaRPr lang="fr-CH" sz="1600" b="1" dirty="0"/>
          </a:p>
          <a:p>
            <a:pPr lvl="1">
              <a:lnSpc>
                <a:spcPct val="100000"/>
              </a:lnSpc>
              <a:buFont typeface="Courier New" panose="02070309020205020404" pitchFamily="49" charset="0"/>
              <a:buChar char="o"/>
            </a:pPr>
            <a:r>
              <a:rPr lang="fr-CH" sz="1600" dirty="0"/>
              <a:t>Une DC infectée peut activer les cellules T CD8+ en l’absence de cellules </a:t>
            </a:r>
            <a:r>
              <a:rPr lang="fr-CH" sz="1600" dirty="0" err="1"/>
              <a:t>T</a:t>
            </a:r>
            <a:r>
              <a:rPr lang="fr-CH" sz="1600" dirty="0"/>
              <a:t> CD4 </a:t>
            </a:r>
          </a:p>
          <a:p>
            <a:pPr lvl="1">
              <a:lnSpc>
                <a:spcPct val="100000"/>
              </a:lnSpc>
              <a:buFont typeface="Courier New" panose="02070309020205020404" pitchFamily="49" charset="0"/>
              <a:buChar char="o"/>
            </a:pPr>
            <a:r>
              <a:rPr lang="fr-CH" sz="1600" dirty="0"/>
              <a:t>Une DC qui a phagocyté une cellule infectée peut activer les cellules </a:t>
            </a:r>
            <a:r>
              <a:rPr lang="fr-CH" sz="1600" dirty="0" err="1"/>
              <a:t>T</a:t>
            </a:r>
            <a:r>
              <a:rPr lang="fr-CH" sz="1600" dirty="0"/>
              <a:t> CD4 et CD8 par présentation croisée. L’activation des cellules T CD8+ requiert des signaux des cellules </a:t>
            </a:r>
            <a:r>
              <a:rPr lang="fr-CH" sz="1600" dirty="0" err="1"/>
              <a:t>T</a:t>
            </a:r>
            <a:r>
              <a:rPr lang="fr-CH" sz="1600" dirty="0"/>
              <a:t> CD4 assurés par la production de cytokines un feedback positif aux </a:t>
            </a:r>
            <a:r>
              <a:rPr lang="fr-CH" sz="1600" dirty="0" err="1"/>
              <a:t>DCs</a:t>
            </a:r>
            <a:r>
              <a:rPr lang="fr-CH" sz="1600" dirty="0"/>
              <a:t> (CD40L-CD40)</a:t>
            </a:r>
          </a:p>
          <a:p>
            <a:pPr>
              <a:lnSpc>
                <a:spcPct val="100000"/>
              </a:lnSpc>
            </a:pPr>
            <a:endParaRPr lang="fr-CH" sz="1600" dirty="0"/>
          </a:p>
        </p:txBody>
      </p:sp>
    </p:spTree>
    <p:extLst>
      <p:ext uri="{BB962C8B-B14F-4D97-AF65-F5344CB8AC3E}">
        <p14:creationId xmlns:p14="http://schemas.microsoft.com/office/powerpoint/2010/main" val="1388928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39"/>
            <a:ext cx="7967047" cy="1746261"/>
          </a:xfrm>
        </p:spPr>
        <p:txBody>
          <a:bodyPr>
            <a:normAutofit fontScale="90000"/>
          </a:bodyPr>
          <a:lstStyle/>
          <a:p>
            <a:br>
              <a:rPr lang="fr-CH" sz="3600" dirty="0"/>
            </a:br>
            <a:r>
              <a:rPr lang="fr-CH" sz="3600" dirty="0"/>
              <a:t>5.2. Conséquences de l’activation des cellules T</a:t>
            </a:r>
            <a:br>
              <a:rPr lang="fr-CH" sz="3600" dirty="0"/>
            </a:br>
            <a:endParaRPr lang="fr-CH" sz="3600" dirty="0"/>
          </a:p>
        </p:txBody>
      </p:sp>
      <p:sp>
        <p:nvSpPr>
          <p:cNvPr id="3" name="Text Placeholder 2"/>
          <p:cNvSpPr>
            <a:spLocks noGrp="1"/>
          </p:cNvSpPr>
          <p:nvPr>
            <p:ph type="body" idx="1"/>
          </p:nvPr>
        </p:nvSpPr>
        <p:spPr>
          <a:xfrm>
            <a:off x="623888" y="3528000"/>
            <a:ext cx="7886700" cy="2561651"/>
          </a:xfrm>
        </p:spPr>
        <p:txBody>
          <a:bodyPr>
            <a:normAutofit/>
          </a:bodyPr>
          <a:lstStyle/>
          <a:p>
            <a:pPr marL="342900" indent="-342900">
              <a:buFont typeface="Arial" panose="020B0604020202020204" pitchFamily="34" charset="0"/>
              <a:buChar char="•"/>
            </a:pPr>
            <a:r>
              <a:rPr lang="fr-CH" b="1" dirty="0"/>
              <a:t>Transduction du signal</a:t>
            </a:r>
          </a:p>
          <a:p>
            <a:pPr marL="342900" indent="-342900">
              <a:buFont typeface="Arial" panose="020B0604020202020204" pitchFamily="34" charset="0"/>
              <a:buChar char="•"/>
            </a:pPr>
            <a:r>
              <a:rPr lang="fr-CH" b="1" dirty="0"/>
              <a:t>Production de cytokine</a:t>
            </a:r>
          </a:p>
          <a:p>
            <a:pPr marL="342900" indent="-342900">
              <a:buFont typeface="Arial" panose="020B0604020202020204" pitchFamily="34" charset="0"/>
              <a:buChar char="•"/>
            </a:pPr>
            <a:r>
              <a:rPr lang="fr-CH" b="1" dirty="0"/>
              <a:t>Expansion clonale</a:t>
            </a:r>
          </a:p>
        </p:txBody>
      </p:sp>
    </p:spTree>
    <p:extLst>
      <p:ext uri="{BB962C8B-B14F-4D97-AF65-F5344CB8AC3E}">
        <p14:creationId xmlns:p14="http://schemas.microsoft.com/office/powerpoint/2010/main" val="2383701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384D7-F345-4A31-B5EA-4F0FDA40AE8A}"/>
              </a:ext>
            </a:extLst>
          </p:cNvPr>
          <p:cNvSpPr>
            <a:spLocks noGrp="1"/>
          </p:cNvSpPr>
          <p:nvPr>
            <p:ph type="title"/>
          </p:nvPr>
        </p:nvSpPr>
        <p:spPr/>
        <p:txBody>
          <a:bodyPr/>
          <a:lstStyle/>
          <a:p>
            <a:r>
              <a:rPr lang="fr-CH" dirty="0"/>
              <a:t>Transduction du signal</a:t>
            </a:r>
          </a:p>
        </p:txBody>
      </p:sp>
      <p:sp>
        <p:nvSpPr>
          <p:cNvPr id="4" name="Content Placeholder 3">
            <a:extLst>
              <a:ext uri="{FF2B5EF4-FFF2-40B4-BE49-F238E27FC236}">
                <a16:creationId xmlns:a16="http://schemas.microsoft.com/office/drawing/2014/main" id="{BFDDFBF4-F865-43E3-97E0-610E33860D28}"/>
              </a:ext>
            </a:extLst>
          </p:cNvPr>
          <p:cNvSpPr>
            <a:spLocks noGrp="1"/>
          </p:cNvSpPr>
          <p:nvPr>
            <p:ph sz="half" idx="2"/>
          </p:nvPr>
        </p:nvSpPr>
        <p:spPr/>
        <p:txBody>
          <a:bodyPr/>
          <a:lstStyle/>
          <a:p>
            <a:endParaRPr lang="fr-CH"/>
          </a:p>
        </p:txBody>
      </p:sp>
      <p:pic>
        <p:nvPicPr>
          <p:cNvPr id="5" name="Image 2" descr="Dia_16.jpg">
            <a:extLst>
              <a:ext uri="{FF2B5EF4-FFF2-40B4-BE49-F238E27FC236}">
                <a16:creationId xmlns:a16="http://schemas.microsoft.com/office/drawing/2014/main" id="{30FD4B7D-A85E-440E-B9B2-649F6FC8F8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0738" y="1155063"/>
            <a:ext cx="5171484" cy="5171484"/>
          </a:xfrm>
          <a:prstGeom prst="rect">
            <a:avLst/>
          </a:prstGeom>
        </p:spPr>
      </p:pic>
      <p:sp>
        <p:nvSpPr>
          <p:cNvPr id="6" name="Rectangle 5">
            <a:extLst>
              <a:ext uri="{FF2B5EF4-FFF2-40B4-BE49-F238E27FC236}">
                <a16:creationId xmlns:a16="http://schemas.microsoft.com/office/drawing/2014/main" id="{45CEC068-8EEA-4A2F-99D9-DD939861887A}"/>
              </a:ext>
            </a:extLst>
          </p:cNvPr>
          <p:cNvSpPr/>
          <p:nvPr/>
        </p:nvSpPr>
        <p:spPr>
          <a:xfrm>
            <a:off x="117343" y="4078216"/>
            <a:ext cx="3773395" cy="2246769"/>
          </a:xfrm>
          <a:prstGeom prst="rect">
            <a:avLst/>
          </a:prstGeom>
          <a:solidFill>
            <a:schemeClr val="bg1">
              <a:lumMod val="95000"/>
            </a:schemeClr>
          </a:solidFill>
        </p:spPr>
        <p:txBody>
          <a:bodyPr wrap="square">
            <a:spAutoFit/>
          </a:bodyPr>
          <a:lstStyle/>
          <a:p>
            <a:r>
              <a:rPr lang="fr-CH" sz="1400" b="1" dirty="0"/>
              <a:t>AP-1</a:t>
            </a:r>
            <a:r>
              <a:rPr lang="fr-CH" sz="1400" dirty="0"/>
              <a:t>, </a:t>
            </a:r>
            <a:r>
              <a:rPr lang="fr-CH" sz="1400" dirty="0" err="1"/>
              <a:t>activating</a:t>
            </a:r>
            <a:r>
              <a:rPr lang="fr-CH" sz="1400" dirty="0"/>
              <a:t> protein-1 </a:t>
            </a:r>
          </a:p>
          <a:p>
            <a:r>
              <a:rPr lang="fr-CH" sz="1400" b="1" dirty="0"/>
              <a:t>APC</a:t>
            </a:r>
            <a:r>
              <a:rPr lang="fr-CH" sz="1400" dirty="0"/>
              <a:t>, </a:t>
            </a:r>
            <a:r>
              <a:rPr lang="fr-CH" sz="1400" dirty="0" err="1"/>
              <a:t>antigen-presenting</a:t>
            </a:r>
            <a:r>
              <a:rPr lang="fr-CH" sz="1400" dirty="0"/>
              <a:t> </a:t>
            </a:r>
            <a:r>
              <a:rPr lang="fr-CH" sz="1400" dirty="0" err="1"/>
              <a:t>cell</a:t>
            </a:r>
            <a:r>
              <a:rPr lang="fr-CH" sz="1400" dirty="0"/>
              <a:t> </a:t>
            </a:r>
          </a:p>
          <a:p>
            <a:r>
              <a:rPr lang="fr-CH" sz="1400" b="1" dirty="0"/>
              <a:t>GTP/GDP</a:t>
            </a:r>
            <a:r>
              <a:rPr lang="fr-CH" sz="1400" dirty="0"/>
              <a:t>, guanosine triphosphate/diphosphate </a:t>
            </a:r>
          </a:p>
          <a:p>
            <a:r>
              <a:rPr lang="fr-CH" sz="1400" b="1" dirty="0"/>
              <a:t>ITAM</a:t>
            </a:r>
            <a:r>
              <a:rPr lang="fr-CH" sz="1400" dirty="0"/>
              <a:t>, </a:t>
            </a:r>
            <a:r>
              <a:rPr lang="fr-CH" sz="1400" dirty="0" err="1"/>
              <a:t>immunoreceptor</a:t>
            </a:r>
            <a:r>
              <a:rPr lang="fr-CH" sz="1400" dirty="0"/>
              <a:t> tyrosine-</a:t>
            </a:r>
            <a:r>
              <a:rPr lang="fr-CH" sz="1400" dirty="0" err="1"/>
              <a:t>based</a:t>
            </a:r>
            <a:r>
              <a:rPr lang="fr-CH" sz="1400" dirty="0"/>
              <a:t> activation motif</a:t>
            </a:r>
          </a:p>
          <a:p>
            <a:r>
              <a:rPr lang="fr-CH" sz="1400" b="1" dirty="0"/>
              <a:t>NFAT</a:t>
            </a:r>
            <a:r>
              <a:rPr lang="fr-CH" sz="1400" dirty="0"/>
              <a:t>, </a:t>
            </a:r>
            <a:r>
              <a:rPr lang="fr-CH" sz="1400" dirty="0" err="1"/>
              <a:t>nuclear</a:t>
            </a:r>
            <a:r>
              <a:rPr lang="fr-CH" sz="1400" dirty="0"/>
              <a:t> factor of </a:t>
            </a:r>
            <a:r>
              <a:rPr lang="fr-CH" sz="1400" dirty="0" err="1"/>
              <a:t>activated</a:t>
            </a:r>
            <a:r>
              <a:rPr lang="fr-CH" sz="1400" dirty="0"/>
              <a:t> T </a:t>
            </a:r>
            <a:r>
              <a:rPr lang="fr-CH" sz="1400" dirty="0" err="1"/>
              <a:t>cells</a:t>
            </a:r>
            <a:endParaRPr lang="fr-CH" sz="1400" dirty="0"/>
          </a:p>
          <a:p>
            <a:r>
              <a:rPr lang="fr-CH" sz="1400" b="1" dirty="0"/>
              <a:t>PKC</a:t>
            </a:r>
            <a:r>
              <a:rPr lang="fr-CH" sz="1400" dirty="0"/>
              <a:t>, </a:t>
            </a:r>
            <a:r>
              <a:rPr lang="fr-CH" sz="1400" dirty="0" err="1"/>
              <a:t>protein</a:t>
            </a:r>
            <a:r>
              <a:rPr lang="fr-CH" sz="1400" dirty="0"/>
              <a:t> kinase C</a:t>
            </a:r>
          </a:p>
          <a:p>
            <a:r>
              <a:rPr lang="fr-CH" sz="1400" b="1" dirty="0"/>
              <a:t>PLC</a:t>
            </a:r>
            <a:r>
              <a:rPr lang="el-GR" sz="1400" b="1" dirty="0"/>
              <a:t>γ</a:t>
            </a:r>
            <a:r>
              <a:rPr lang="fr-CH" sz="1400" b="1" dirty="0"/>
              <a:t>1</a:t>
            </a:r>
            <a:r>
              <a:rPr lang="fr-CH" sz="1400" dirty="0"/>
              <a:t>: </a:t>
            </a:r>
            <a:r>
              <a:rPr lang="el-GR" sz="1400" dirty="0"/>
              <a:t>γ</a:t>
            </a:r>
            <a:r>
              <a:rPr lang="fr-CH" sz="1400" dirty="0"/>
              <a:t>1 </a:t>
            </a:r>
            <a:r>
              <a:rPr lang="fr-CH" sz="1400" dirty="0" err="1"/>
              <a:t>isoform</a:t>
            </a:r>
            <a:r>
              <a:rPr lang="fr-CH" sz="1400" dirty="0"/>
              <a:t> of phosphatidylinositol-</a:t>
            </a:r>
            <a:r>
              <a:rPr lang="fr-CH" sz="1400" dirty="0" err="1"/>
              <a:t>specific</a:t>
            </a:r>
            <a:r>
              <a:rPr lang="fr-CH" sz="1400" dirty="0"/>
              <a:t> phospholipase C</a:t>
            </a:r>
          </a:p>
          <a:p>
            <a:r>
              <a:rPr lang="fr-CH" sz="1400" b="1" dirty="0"/>
              <a:t>TCR</a:t>
            </a:r>
            <a:r>
              <a:rPr lang="fr-CH" sz="1400" dirty="0"/>
              <a:t>, T </a:t>
            </a:r>
            <a:r>
              <a:rPr lang="fr-CH" sz="1400" dirty="0" err="1"/>
              <a:t>cell</a:t>
            </a:r>
            <a:r>
              <a:rPr lang="fr-CH" sz="1400" dirty="0"/>
              <a:t> </a:t>
            </a:r>
            <a:r>
              <a:rPr lang="fr-CH" sz="1400" dirty="0" err="1"/>
              <a:t>receptor</a:t>
            </a:r>
            <a:endParaRPr lang="fr-CH" sz="1400" dirty="0"/>
          </a:p>
        </p:txBody>
      </p:sp>
      <p:sp>
        <p:nvSpPr>
          <p:cNvPr id="3" name="Content Placeholder 2">
            <a:extLst>
              <a:ext uri="{FF2B5EF4-FFF2-40B4-BE49-F238E27FC236}">
                <a16:creationId xmlns:a16="http://schemas.microsoft.com/office/drawing/2014/main" id="{76354717-F741-4048-A96C-EBEB92C1B894}"/>
              </a:ext>
            </a:extLst>
          </p:cNvPr>
          <p:cNvSpPr>
            <a:spLocks noGrp="1"/>
          </p:cNvSpPr>
          <p:nvPr>
            <p:ph sz="half" idx="1"/>
          </p:nvPr>
        </p:nvSpPr>
        <p:spPr>
          <a:xfrm>
            <a:off x="117343" y="1155063"/>
            <a:ext cx="4253478" cy="4351338"/>
          </a:xfrm>
        </p:spPr>
        <p:txBody>
          <a:bodyPr>
            <a:noAutofit/>
          </a:bodyPr>
          <a:lstStyle/>
          <a:p>
            <a:pPr marL="0" indent="0">
              <a:buNone/>
            </a:pPr>
            <a:r>
              <a:rPr lang="fr-CH" sz="1800" dirty="0"/>
              <a:t>La reconnaissance d’antigène par les cellules T induit des signaux précoces, dont la phosphorylation de tyrosines sur les molécules du complexe TCR et le recrutement de protéines adaptatrices au site cellulaire de la reconnaissance de l’antigène. Ces étapes précoces se soldent par l’activation de plusieurs intermédiaires biochimiques, qui à leur tour activent des facteurs de transcription. </a:t>
            </a:r>
          </a:p>
        </p:txBody>
      </p:sp>
    </p:spTree>
    <p:extLst>
      <p:ext uri="{BB962C8B-B14F-4D97-AF65-F5344CB8AC3E}">
        <p14:creationId xmlns:p14="http://schemas.microsoft.com/office/powerpoint/2010/main" val="2618950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1746261"/>
          </a:xfrm>
        </p:spPr>
        <p:txBody>
          <a:bodyPr>
            <a:normAutofit/>
          </a:bodyPr>
          <a:lstStyle/>
          <a:p>
            <a:br>
              <a:rPr lang="en-GB" sz="3600" dirty="0"/>
            </a:br>
            <a:r>
              <a:rPr lang="en-GB" sz="3600" dirty="0"/>
              <a:t>Introduction</a:t>
            </a:r>
            <a:br>
              <a:rPr lang="en-GB" sz="3600" dirty="0"/>
            </a:br>
            <a:r>
              <a:rPr lang="en-GB" sz="3600" dirty="0"/>
              <a:t> </a:t>
            </a:r>
          </a:p>
        </p:txBody>
      </p:sp>
      <p:sp>
        <p:nvSpPr>
          <p:cNvPr id="5" name="Text Placeholder 4">
            <a:extLst>
              <a:ext uri="{FF2B5EF4-FFF2-40B4-BE49-F238E27FC236}">
                <a16:creationId xmlns:a16="http://schemas.microsoft.com/office/drawing/2014/main" id="{EEB9A82D-A840-447F-93DB-22230CE38CE5}"/>
              </a:ext>
            </a:extLst>
          </p:cNvPr>
          <p:cNvSpPr>
            <a:spLocks noGrp="1"/>
          </p:cNvSpPr>
          <p:nvPr>
            <p:ph type="body" idx="1"/>
          </p:nvPr>
        </p:nvSpPr>
        <p:spPr/>
        <p:txBody>
          <a:bodyPr/>
          <a:lstStyle/>
          <a:p>
            <a:r>
              <a:rPr lang="fr-CH" dirty="0"/>
              <a:t> </a:t>
            </a:r>
          </a:p>
        </p:txBody>
      </p:sp>
    </p:spTree>
    <p:extLst>
      <p:ext uri="{BB962C8B-B14F-4D97-AF65-F5344CB8AC3E}">
        <p14:creationId xmlns:p14="http://schemas.microsoft.com/office/powerpoint/2010/main" val="1331681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32D8E-5B0E-4D35-9F8E-8B7CB863D7C7}"/>
              </a:ext>
            </a:extLst>
          </p:cNvPr>
          <p:cNvSpPr>
            <a:spLocks noGrp="1"/>
          </p:cNvSpPr>
          <p:nvPr>
            <p:ph type="title"/>
          </p:nvPr>
        </p:nvSpPr>
        <p:spPr>
          <a:xfrm>
            <a:off x="0" y="0"/>
            <a:ext cx="9144000" cy="768096"/>
          </a:xfrm>
        </p:spPr>
        <p:txBody>
          <a:bodyPr/>
          <a:lstStyle/>
          <a:p>
            <a:r>
              <a:rPr lang="fr-CH" dirty="0"/>
              <a:t>Transduction du signal: étapes initiales*</a:t>
            </a:r>
          </a:p>
        </p:txBody>
      </p:sp>
      <p:sp>
        <p:nvSpPr>
          <p:cNvPr id="3" name="Content Placeholder 2">
            <a:extLst>
              <a:ext uri="{FF2B5EF4-FFF2-40B4-BE49-F238E27FC236}">
                <a16:creationId xmlns:a16="http://schemas.microsoft.com/office/drawing/2014/main" id="{512BFD88-FF26-4E9C-9DC8-E80F37D31ED9}"/>
              </a:ext>
            </a:extLst>
          </p:cNvPr>
          <p:cNvSpPr>
            <a:spLocks noGrp="1"/>
          </p:cNvSpPr>
          <p:nvPr>
            <p:ph sz="half" idx="1"/>
          </p:nvPr>
        </p:nvSpPr>
        <p:spPr>
          <a:xfrm>
            <a:off x="238506" y="1069721"/>
            <a:ext cx="9332214" cy="4351338"/>
          </a:xfrm>
        </p:spPr>
        <p:txBody>
          <a:bodyPr>
            <a:normAutofit/>
          </a:bodyPr>
          <a:lstStyle/>
          <a:p>
            <a:pPr marL="0" indent="0">
              <a:buNone/>
            </a:pPr>
            <a:r>
              <a:rPr lang="fr-CH" sz="1800" dirty="0"/>
              <a:t>L’engagement du TCR déclenche 4 voies de transduction du signal distinctes, aboutissant à</a:t>
            </a:r>
          </a:p>
          <a:p>
            <a:r>
              <a:rPr lang="fr-CH" sz="1800" b="1" dirty="0"/>
              <a:t>la prolifération des cellules T</a:t>
            </a:r>
          </a:p>
          <a:p>
            <a:pPr lvl="1">
              <a:buFont typeface="Courier New" panose="02070309020205020404" pitchFamily="49" charset="0"/>
              <a:buChar char="o"/>
            </a:pPr>
            <a:r>
              <a:rPr lang="fr-CH" sz="1800" dirty="0"/>
              <a:t>Voie des MAP kinases</a:t>
            </a:r>
          </a:p>
          <a:p>
            <a:r>
              <a:rPr lang="fr-CH" sz="1800" b="1" dirty="0"/>
              <a:t>la différenciation des cellules T</a:t>
            </a:r>
          </a:p>
          <a:p>
            <a:pPr lvl="1">
              <a:buFont typeface="Courier New" panose="02070309020205020404" pitchFamily="49" charset="0"/>
              <a:buChar char="o"/>
            </a:pPr>
            <a:r>
              <a:rPr lang="fr-CH" sz="1800" dirty="0"/>
              <a:t>Voie NFAT</a:t>
            </a:r>
          </a:p>
          <a:p>
            <a:pPr lvl="1">
              <a:buFont typeface="Courier New" panose="02070309020205020404" pitchFamily="49" charset="0"/>
              <a:buChar char="o"/>
            </a:pPr>
            <a:r>
              <a:rPr lang="fr-CH" sz="1800" dirty="0"/>
              <a:t>Voies NF</a:t>
            </a:r>
            <a:r>
              <a:rPr lang="el-GR" sz="1800" dirty="0"/>
              <a:t>κ</a:t>
            </a:r>
            <a:r>
              <a:rPr lang="fr-CH" sz="1800" dirty="0"/>
              <a:t>B</a:t>
            </a:r>
          </a:p>
          <a:p>
            <a:r>
              <a:rPr lang="fr-CH" sz="1800" b="1" dirty="0"/>
              <a:t>la mobilité des cellules T</a:t>
            </a:r>
          </a:p>
          <a:p>
            <a:pPr lvl="1">
              <a:buFont typeface="Courier New" panose="02070309020205020404" pitchFamily="49" charset="0"/>
              <a:buChar char="o"/>
            </a:pPr>
            <a:r>
              <a:rPr lang="fr-CH" sz="1800" dirty="0"/>
              <a:t>Voie Rho/CDC42</a:t>
            </a:r>
          </a:p>
        </p:txBody>
      </p:sp>
      <p:pic>
        <p:nvPicPr>
          <p:cNvPr id="5" name="4132_B_allsteps.mp4">
            <a:hlinkClick r:id="" action="ppaction://media"/>
            <a:extLst>
              <a:ext uri="{FF2B5EF4-FFF2-40B4-BE49-F238E27FC236}">
                <a16:creationId xmlns:a16="http://schemas.microsoft.com/office/drawing/2014/main" id="{B5272CB8-F365-4C6A-A204-E0FE51CB630E}"/>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465857" y="1675178"/>
            <a:ext cx="5190463" cy="4295555"/>
          </a:xfrm>
          <a:prstGeom prst="rect">
            <a:avLst/>
          </a:prstGeom>
        </p:spPr>
      </p:pic>
    </p:spTree>
    <p:extLst>
      <p:ext uri="{BB962C8B-B14F-4D97-AF65-F5344CB8AC3E}">
        <p14:creationId xmlns:p14="http://schemas.microsoft.com/office/powerpoint/2010/main" val="17073516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32D8E-5B0E-4D35-9F8E-8B7CB863D7C7}"/>
              </a:ext>
            </a:extLst>
          </p:cNvPr>
          <p:cNvSpPr>
            <a:spLocks noGrp="1"/>
          </p:cNvSpPr>
          <p:nvPr>
            <p:ph type="title"/>
          </p:nvPr>
        </p:nvSpPr>
        <p:spPr>
          <a:xfrm>
            <a:off x="0" y="0"/>
            <a:ext cx="9144000" cy="768096"/>
          </a:xfrm>
        </p:spPr>
        <p:txBody>
          <a:bodyPr>
            <a:normAutofit/>
          </a:bodyPr>
          <a:lstStyle/>
          <a:p>
            <a:r>
              <a:rPr lang="fr-CH" dirty="0"/>
              <a:t>Transduction du signal: la voie NF</a:t>
            </a:r>
            <a:r>
              <a:rPr lang="el-GR" dirty="0"/>
              <a:t>κ</a:t>
            </a:r>
            <a:r>
              <a:rPr lang="fr-CH" dirty="0"/>
              <a:t>B*</a:t>
            </a:r>
          </a:p>
        </p:txBody>
      </p:sp>
      <p:pic>
        <p:nvPicPr>
          <p:cNvPr id="6" name="14302_A_all.mp4">
            <a:hlinkClick r:id="" action="ppaction://media"/>
            <a:extLst>
              <a:ext uri="{FF2B5EF4-FFF2-40B4-BE49-F238E27FC236}">
                <a16:creationId xmlns:a16="http://schemas.microsoft.com/office/drawing/2014/main" id="{B31A613E-F4D2-4B66-87D7-2F4E7CAC1731}"/>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284483" y="1885976"/>
            <a:ext cx="5544615" cy="4320480"/>
          </a:xfrm>
          <a:prstGeom prst="rect">
            <a:avLst/>
          </a:prstGeom>
        </p:spPr>
      </p:pic>
      <p:sp>
        <p:nvSpPr>
          <p:cNvPr id="7" name="Content Placeholder 2">
            <a:extLst>
              <a:ext uri="{FF2B5EF4-FFF2-40B4-BE49-F238E27FC236}">
                <a16:creationId xmlns:a16="http://schemas.microsoft.com/office/drawing/2014/main" id="{C6EB4731-83E7-4D52-BE3F-AE0AF8EF8404}"/>
              </a:ext>
            </a:extLst>
          </p:cNvPr>
          <p:cNvSpPr txBox="1">
            <a:spLocks/>
          </p:cNvSpPr>
          <p:nvPr/>
        </p:nvSpPr>
        <p:spPr>
          <a:xfrm>
            <a:off x="238506" y="1069721"/>
            <a:ext cx="933221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CH" sz="1800" dirty="0"/>
              <a:t>L’engagement du TCR déclenche 4 voies de transduction du signal distinctes, aboutissant à</a:t>
            </a:r>
          </a:p>
          <a:p>
            <a:r>
              <a:rPr lang="fr-CH" sz="1800" b="1" dirty="0"/>
              <a:t>la prolifération des cellules T</a:t>
            </a:r>
          </a:p>
          <a:p>
            <a:pPr lvl="1">
              <a:buFont typeface="Courier New" panose="02070309020205020404" pitchFamily="49" charset="0"/>
              <a:buChar char="o"/>
            </a:pPr>
            <a:r>
              <a:rPr lang="fr-CH" dirty="0"/>
              <a:t>Voie des MAP kinases</a:t>
            </a:r>
          </a:p>
          <a:p>
            <a:r>
              <a:rPr lang="fr-CH" sz="1800" b="1" dirty="0"/>
              <a:t>la différenciation des cellules T</a:t>
            </a:r>
          </a:p>
          <a:p>
            <a:pPr lvl="1">
              <a:buFont typeface="Courier New" panose="02070309020205020404" pitchFamily="49" charset="0"/>
              <a:buChar char="o"/>
            </a:pPr>
            <a:r>
              <a:rPr lang="fr-CH" dirty="0"/>
              <a:t>Voie NFAT</a:t>
            </a:r>
          </a:p>
          <a:p>
            <a:pPr lvl="1">
              <a:buFont typeface="Courier New" panose="02070309020205020404" pitchFamily="49" charset="0"/>
              <a:buChar char="o"/>
            </a:pPr>
            <a:r>
              <a:rPr lang="fr-CH" dirty="0">
                <a:solidFill>
                  <a:srgbClr val="FF0000"/>
                </a:solidFill>
              </a:rPr>
              <a:t>Voies NF</a:t>
            </a:r>
            <a:r>
              <a:rPr lang="el-GR" dirty="0">
                <a:solidFill>
                  <a:srgbClr val="FF0000"/>
                </a:solidFill>
              </a:rPr>
              <a:t>κ</a:t>
            </a:r>
            <a:r>
              <a:rPr lang="fr-CH" dirty="0">
                <a:solidFill>
                  <a:srgbClr val="FF0000"/>
                </a:solidFill>
              </a:rPr>
              <a:t>B</a:t>
            </a:r>
          </a:p>
          <a:p>
            <a:r>
              <a:rPr lang="fr-CH" sz="1800" b="1" dirty="0"/>
              <a:t>la mobilité des cellules T</a:t>
            </a:r>
          </a:p>
          <a:p>
            <a:pPr lvl="1">
              <a:buFont typeface="Courier New" panose="02070309020205020404" pitchFamily="49" charset="0"/>
              <a:buChar char="o"/>
            </a:pPr>
            <a:r>
              <a:rPr lang="fr-CH" dirty="0"/>
              <a:t>Voie Rho/CDC42</a:t>
            </a:r>
          </a:p>
        </p:txBody>
      </p:sp>
    </p:spTree>
    <p:extLst>
      <p:ext uri="{BB962C8B-B14F-4D97-AF65-F5344CB8AC3E}">
        <p14:creationId xmlns:p14="http://schemas.microsoft.com/office/powerpoint/2010/main" val="15277681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32D8E-5B0E-4D35-9F8E-8B7CB863D7C7}"/>
              </a:ext>
            </a:extLst>
          </p:cNvPr>
          <p:cNvSpPr>
            <a:spLocks noGrp="1"/>
          </p:cNvSpPr>
          <p:nvPr>
            <p:ph type="title"/>
          </p:nvPr>
        </p:nvSpPr>
        <p:spPr/>
        <p:txBody>
          <a:bodyPr>
            <a:normAutofit/>
          </a:bodyPr>
          <a:lstStyle/>
          <a:p>
            <a:r>
              <a:rPr lang="fr-CH" dirty="0"/>
              <a:t>Transduction du signal: la voie NFAT*</a:t>
            </a:r>
          </a:p>
        </p:txBody>
      </p:sp>
      <p:pic>
        <p:nvPicPr>
          <p:cNvPr id="5" name="14302_C_All.mp4">
            <a:hlinkClick r:id="" action="ppaction://media"/>
            <a:extLst>
              <a:ext uri="{FF2B5EF4-FFF2-40B4-BE49-F238E27FC236}">
                <a16:creationId xmlns:a16="http://schemas.microsoft.com/office/drawing/2014/main" id="{AD3EBAA3-53B5-488C-AFAF-BADFE312D0CE}"/>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036388" y="1627312"/>
            <a:ext cx="5848705" cy="4557433"/>
          </a:xfrm>
          <a:prstGeom prst="rect">
            <a:avLst/>
          </a:prstGeom>
        </p:spPr>
      </p:pic>
      <p:sp>
        <p:nvSpPr>
          <p:cNvPr id="7" name="Content Placeholder 2">
            <a:extLst>
              <a:ext uri="{FF2B5EF4-FFF2-40B4-BE49-F238E27FC236}">
                <a16:creationId xmlns:a16="http://schemas.microsoft.com/office/drawing/2014/main" id="{E6B61F1A-5B28-4752-A3FD-B12D885E25BE}"/>
              </a:ext>
            </a:extLst>
          </p:cNvPr>
          <p:cNvSpPr txBox="1">
            <a:spLocks/>
          </p:cNvSpPr>
          <p:nvPr/>
        </p:nvSpPr>
        <p:spPr>
          <a:xfrm>
            <a:off x="238506" y="1069721"/>
            <a:ext cx="933221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CH" sz="1800" dirty="0"/>
              <a:t>L’engagement du TCR déclenche 4 voies de transduction du signal distinctes, aboutissant à</a:t>
            </a:r>
          </a:p>
          <a:p>
            <a:r>
              <a:rPr lang="fr-CH" sz="1800" b="1" dirty="0"/>
              <a:t>la prolifération des cellules T</a:t>
            </a:r>
          </a:p>
          <a:p>
            <a:pPr lvl="1">
              <a:buFont typeface="Courier New" panose="02070309020205020404" pitchFamily="49" charset="0"/>
              <a:buChar char="o"/>
            </a:pPr>
            <a:r>
              <a:rPr lang="fr-CH" dirty="0"/>
              <a:t>Voie des MAP kinases</a:t>
            </a:r>
          </a:p>
          <a:p>
            <a:r>
              <a:rPr lang="fr-CH" sz="1800" b="1" dirty="0"/>
              <a:t>la différenciation des cellules T</a:t>
            </a:r>
          </a:p>
          <a:p>
            <a:pPr lvl="1">
              <a:buFont typeface="Courier New" panose="02070309020205020404" pitchFamily="49" charset="0"/>
              <a:buChar char="o"/>
            </a:pPr>
            <a:r>
              <a:rPr lang="fr-CH" dirty="0">
                <a:solidFill>
                  <a:srgbClr val="FF0000"/>
                </a:solidFill>
              </a:rPr>
              <a:t>Voie NFAT</a:t>
            </a:r>
          </a:p>
          <a:p>
            <a:pPr lvl="1">
              <a:buFont typeface="Courier New" panose="02070309020205020404" pitchFamily="49" charset="0"/>
              <a:buChar char="o"/>
            </a:pPr>
            <a:r>
              <a:rPr lang="fr-CH" dirty="0"/>
              <a:t>Voies NF</a:t>
            </a:r>
            <a:r>
              <a:rPr lang="el-GR" dirty="0"/>
              <a:t>κ</a:t>
            </a:r>
            <a:r>
              <a:rPr lang="fr-CH" dirty="0"/>
              <a:t>B</a:t>
            </a:r>
          </a:p>
          <a:p>
            <a:r>
              <a:rPr lang="fr-CH" sz="1800" b="1" dirty="0"/>
              <a:t>la mobilité des cellules T</a:t>
            </a:r>
          </a:p>
          <a:p>
            <a:pPr lvl="1">
              <a:buFont typeface="Courier New" panose="02070309020205020404" pitchFamily="49" charset="0"/>
              <a:buChar char="o"/>
            </a:pPr>
            <a:r>
              <a:rPr lang="fr-CH" dirty="0"/>
              <a:t>Voie Rho/CDC42</a:t>
            </a:r>
          </a:p>
        </p:txBody>
      </p:sp>
    </p:spTree>
    <p:extLst>
      <p:ext uri="{BB962C8B-B14F-4D97-AF65-F5344CB8AC3E}">
        <p14:creationId xmlns:p14="http://schemas.microsoft.com/office/powerpoint/2010/main" val="6282812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C2A6C-384F-4A93-9622-37C212C4FB6A}"/>
              </a:ext>
            </a:extLst>
          </p:cNvPr>
          <p:cNvSpPr>
            <a:spLocks noGrp="1"/>
          </p:cNvSpPr>
          <p:nvPr>
            <p:ph type="title"/>
          </p:nvPr>
        </p:nvSpPr>
        <p:spPr/>
        <p:txBody>
          <a:bodyPr/>
          <a:lstStyle/>
          <a:p>
            <a:r>
              <a:rPr lang="fr-CH" dirty="0"/>
              <a:t>Production de cytokines</a:t>
            </a:r>
          </a:p>
        </p:txBody>
      </p:sp>
      <p:sp>
        <p:nvSpPr>
          <p:cNvPr id="3" name="Content Placeholder 2">
            <a:extLst>
              <a:ext uri="{FF2B5EF4-FFF2-40B4-BE49-F238E27FC236}">
                <a16:creationId xmlns:a16="http://schemas.microsoft.com/office/drawing/2014/main" id="{43B8E8A5-01CC-4745-A107-CE698C5B3B7A}"/>
              </a:ext>
            </a:extLst>
          </p:cNvPr>
          <p:cNvSpPr>
            <a:spLocks noGrp="1"/>
          </p:cNvSpPr>
          <p:nvPr>
            <p:ph idx="1"/>
          </p:nvPr>
        </p:nvSpPr>
        <p:spPr>
          <a:xfrm>
            <a:off x="233629" y="903910"/>
            <a:ext cx="8734806" cy="1229690"/>
          </a:xfrm>
        </p:spPr>
        <p:txBody>
          <a:bodyPr>
            <a:normAutofit/>
          </a:bodyPr>
          <a:lstStyle/>
          <a:p>
            <a:pPr marL="0" indent="0">
              <a:buNone/>
            </a:pPr>
            <a:r>
              <a:rPr lang="fr-CH" sz="2000" dirty="0"/>
              <a:t>En réponse aux antigènes et aux </a:t>
            </a:r>
            <a:r>
              <a:rPr lang="fr-CH" sz="2000" dirty="0" err="1"/>
              <a:t>co</a:t>
            </a:r>
            <a:r>
              <a:rPr lang="fr-CH" sz="2000" dirty="0"/>
              <a:t>-stimulateurs, les lymphocytes T et les cellules T CD4+ en particulier, sécrètent rapidement une panoplie de cytokines aux activités distinctes. </a:t>
            </a:r>
          </a:p>
        </p:txBody>
      </p:sp>
      <p:graphicFrame>
        <p:nvGraphicFramePr>
          <p:cNvPr id="4" name="Table 3">
            <a:extLst>
              <a:ext uri="{FF2B5EF4-FFF2-40B4-BE49-F238E27FC236}">
                <a16:creationId xmlns:a16="http://schemas.microsoft.com/office/drawing/2014/main" id="{1834D199-B844-4102-90B1-32D4D61BCC19}"/>
              </a:ext>
            </a:extLst>
          </p:cNvPr>
          <p:cNvGraphicFramePr>
            <a:graphicFrameLocks noGrp="1"/>
          </p:cNvGraphicFramePr>
          <p:nvPr>
            <p:extLst>
              <p:ext uri="{D42A27DB-BD31-4B8C-83A1-F6EECF244321}">
                <p14:modId xmlns:p14="http://schemas.microsoft.com/office/powerpoint/2010/main" val="3146655307"/>
              </p:ext>
            </p:extLst>
          </p:nvPr>
        </p:nvGraphicFramePr>
        <p:xfrm>
          <a:off x="423262" y="2037765"/>
          <a:ext cx="8345984" cy="3576320"/>
        </p:xfrm>
        <a:graphic>
          <a:graphicData uri="http://schemas.openxmlformats.org/drawingml/2006/table">
            <a:tbl>
              <a:tblPr firstRow="1" bandRow="1">
                <a:tableStyleId>{C083E6E3-FA7D-4D7B-A595-EF9225AFEA82}</a:tableStyleId>
              </a:tblPr>
              <a:tblGrid>
                <a:gridCol w="1046988">
                  <a:extLst>
                    <a:ext uri="{9D8B030D-6E8A-4147-A177-3AD203B41FA5}">
                      <a16:colId xmlns:a16="http://schemas.microsoft.com/office/drawing/2014/main" val="3666006068"/>
                    </a:ext>
                  </a:extLst>
                </a:gridCol>
                <a:gridCol w="3072909">
                  <a:extLst>
                    <a:ext uri="{9D8B030D-6E8A-4147-A177-3AD203B41FA5}">
                      <a16:colId xmlns:a16="http://schemas.microsoft.com/office/drawing/2014/main" val="2504978151"/>
                    </a:ext>
                  </a:extLst>
                </a:gridCol>
                <a:gridCol w="1581462">
                  <a:extLst>
                    <a:ext uri="{9D8B030D-6E8A-4147-A177-3AD203B41FA5}">
                      <a16:colId xmlns:a16="http://schemas.microsoft.com/office/drawing/2014/main" val="3781326309"/>
                    </a:ext>
                  </a:extLst>
                </a:gridCol>
                <a:gridCol w="2644625">
                  <a:extLst>
                    <a:ext uri="{9D8B030D-6E8A-4147-A177-3AD203B41FA5}">
                      <a16:colId xmlns:a16="http://schemas.microsoft.com/office/drawing/2014/main" val="2348028597"/>
                    </a:ext>
                  </a:extLst>
                </a:gridCol>
              </a:tblGrid>
              <a:tr h="370840">
                <a:tc>
                  <a:txBody>
                    <a:bodyPr/>
                    <a:lstStyle/>
                    <a:p>
                      <a:r>
                        <a:rPr lang="fr-CH" dirty="0"/>
                        <a:t>Cytokine</a:t>
                      </a:r>
                    </a:p>
                  </a:txBody>
                  <a:tcPr/>
                </a:tc>
                <a:tc>
                  <a:txBody>
                    <a:bodyPr/>
                    <a:lstStyle/>
                    <a:p>
                      <a:r>
                        <a:rPr lang="fr-CH" dirty="0"/>
                        <a:t>Source</a:t>
                      </a:r>
                    </a:p>
                  </a:txBody>
                  <a:tcPr/>
                </a:tc>
                <a:tc>
                  <a:txBody>
                    <a:bodyPr/>
                    <a:lstStyle/>
                    <a:p>
                      <a:r>
                        <a:rPr lang="fr-CH" dirty="0"/>
                        <a:t>Cible</a:t>
                      </a:r>
                    </a:p>
                  </a:txBody>
                  <a:tcPr/>
                </a:tc>
                <a:tc>
                  <a:txBody>
                    <a:bodyPr/>
                    <a:lstStyle/>
                    <a:p>
                      <a:r>
                        <a:rPr lang="fr-CH" dirty="0"/>
                        <a:t>Effets</a:t>
                      </a:r>
                    </a:p>
                  </a:txBody>
                  <a:tcPr/>
                </a:tc>
                <a:extLst>
                  <a:ext uri="{0D108BD9-81ED-4DB2-BD59-A6C34878D82A}">
                    <a16:rowId xmlns:a16="http://schemas.microsoft.com/office/drawing/2014/main" val="841440879"/>
                  </a:ext>
                </a:extLst>
              </a:tr>
              <a:tr h="370840">
                <a:tc>
                  <a:txBody>
                    <a:bodyPr/>
                    <a:lstStyle/>
                    <a:p>
                      <a:r>
                        <a:rPr lang="fr-CH" dirty="0"/>
                        <a:t>IL-2</a:t>
                      </a:r>
                    </a:p>
                  </a:txBody>
                  <a:tcPr/>
                </a:tc>
                <a:tc>
                  <a:txBody>
                    <a:bodyPr/>
                    <a:lstStyle/>
                    <a:p>
                      <a:r>
                        <a:rPr lang="fr-CH" dirty="0"/>
                        <a:t>Cellules T CD4+ et CD8+ </a:t>
                      </a:r>
                    </a:p>
                  </a:txBody>
                  <a:tcPr/>
                </a:tc>
                <a:tc>
                  <a:txBody>
                    <a:bodyPr/>
                    <a:lstStyle/>
                    <a:p>
                      <a:r>
                        <a:rPr lang="fr-CH" dirty="0"/>
                        <a:t>Cellules T effectrices et régulatrices</a:t>
                      </a:r>
                    </a:p>
                  </a:txBody>
                  <a:tcPr/>
                </a:tc>
                <a:tc>
                  <a:txBody>
                    <a:bodyPr/>
                    <a:lstStyle/>
                    <a:p>
                      <a:r>
                        <a:rPr lang="fr-CH" dirty="0"/>
                        <a:t>Survie, prolifération, différenciation</a:t>
                      </a:r>
                    </a:p>
                  </a:txBody>
                  <a:tcPr/>
                </a:tc>
                <a:extLst>
                  <a:ext uri="{0D108BD9-81ED-4DB2-BD59-A6C34878D82A}">
                    <a16:rowId xmlns:a16="http://schemas.microsoft.com/office/drawing/2014/main" val="2761385011"/>
                  </a:ext>
                </a:extLst>
              </a:tr>
              <a:tr h="370840">
                <a:tc>
                  <a:txBody>
                    <a:bodyPr/>
                    <a:lstStyle/>
                    <a:p>
                      <a:r>
                        <a:rPr lang="fr-CH" dirty="0"/>
                        <a:t>IL-4</a:t>
                      </a:r>
                    </a:p>
                  </a:txBody>
                  <a:tcPr/>
                </a:tc>
                <a:tc>
                  <a:txBody>
                    <a:bodyPr/>
                    <a:lstStyle/>
                    <a:p>
                      <a:r>
                        <a:rPr lang="fr-CH" dirty="0"/>
                        <a:t>Cellules T CD4+, mastocytes</a:t>
                      </a:r>
                    </a:p>
                  </a:txBody>
                  <a:tcPr/>
                </a:tc>
                <a:tc>
                  <a:txBody>
                    <a:bodyPr/>
                    <a:lstStyle/>
                    <a:p>
                      <a:r>
                        <a:rPr lang="fr-CH" dirty="0"/>
                        <a:t>Cellules B</a:t>
                      </a:r>
                    </a:p>
                  </a:txBody>
                  <a:tcPr/>
                </a:tc>
                <a:tc>
                  <a:txBody>
                    <a:bodyPr/>
                    <a:lstStyle/>
                    <a:p>
                      <a:r>
                        <a:rPr lang="fr-CH" dirty="0"/>
                        <a:t>Commutation de classe vers IgE</a:t>
                      </a:r>
                    </a:p>
                  </a:txBody>
                  <a:tcPr/>
                </a:tc>
                <a:extLst>
                  <a:ext uri="{0D108BD9-81ED-4DB2-BD59-A6C34878D82A}">
                    <a16:rowId xmlns:a16="http://schemas.microsoft.com/office/drawing/2014/main" val="1218392525"/>
                  </a:ext>
                </a:extLst>
              </a:tr>
              <a:tr h="370840">
                <a:tc>
                  <a:txBody>
                    <a:bodyPr/>
                    <a:lstStyle/>
                    <a:p>
                      <a:r>
                        <a:rPr lang="fr-CH"/>
                        <a:t>IL-5</a:t>
                      </a:r>
                      <a:endParaRPr lang="fr-CH" dirty="0"/>
                    </a:p>
                  </a:txBody>
                  <a:tcPr/>
                </a:tc>
                <a:tc>
                  <a:txBody>
                    <a:bodyPr/>
                    <a:lstStyle/>
                    <a:p>
                      <a:r>
                        <a:rPr lang="fr-CH" dirty="0"/>
                        <a:t>Cellules T CD4+, mastocytes</a:t>
                      </a:r>
                    </a:p>
                  </a:txBody>
                  <a:tcPr/>
                </a:tc>
                <a:tc>
                  <a:txBody>
                    <a:bodyPr/>
                    <a:lstStyle/>
                    <a:p>
                      <a:r>
                        <a:rPr lang="fr-CH" dirty="0"/>
                        <a:t>Éosinophiles</a:t>
                      </a:r>
                    </a:p>
                  </a:txBody>
                  <a:tcPr/>
                </a:tc>
                <a:tc>
                  <a:txBody>
                    <a:bodyPr/>
                    <a:lstStyle/>
                    <a:p>
                      <a:r>
                        <a:rPr lang="fr-CH" dirty="0"/>
                        <a:t>Activation</a:t>
                      </a:r>
                    </a:p>
                  </a:txBody>
                  <a:tcPr/>
                </a:tc>
                <a:extLst>
                  <a:ext uri="{0D108BD9-81ED-4DB2-BD59-A6C34878D82A}">
                    <a16:rowId xmlns:a16="http://schemas.microsoft.com/office/drawing/2014/main" val="3642283275"/>
                  </a:ext>
                </a:extLst>
              </a:tr>
              <a:tr h="370840">
                <a:tc>
                  <a:txBody>
                    <a:bodyPr/>
                    <a:lstStyle/>
                    <a:p>
                      <a:r>
                        <a:rPr lang="fr-CH" dirty="0"/>
                        <a:t>IFN-</a:t>
                      </a:r>
                      <a:r>
                        <a:rPr lang="el-GR" dirty="0"/>
                        <a:t>γ</a:t>
                      </a:r>
                      <a:endParaRPr lang="fr-CH"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Cellules T CD4+ et CD8+ , cellules NK</a:t>
                      </a:r>
                    </a:p>
                  </a:txBody>
                  <a:tcPr/>
                </a:tc>
                <a:tc>
                  <a:txBody>
                    <a:bodyPr/>
                    <a:lstStyle/>
                    <a:p>
                      <a:r>
                        <a:rPr lang="fr-CH" dirty="0"/>
                        <a:t>Macrophages</a:t>
                      </a:r>
                    </a:p>
                  </a:txBody>
                  <a:tcPr/>
                </a:tc>
                <a:tc>
                  <a:txBody>
                    <a:bodyPr/>
                    <a:lstStyle/>
                    <a:p>
                      <a:r>
                        <a:rPr lang="fr-CH" dirty="0"/>
                        <a:t>Activation</a:t>
                      </a:r>
                    </a:p>
                  </a:txBody>
                  <a:tcPr/>
                </a:tc>
                <a:extLst>
                  <a:ext uri="{0D108BD9-81ED-4DB2-BD59-A6C34878D82A}">
                    <a16:rowId xmlns:a16="http://schemas.microsoft.com/office/drawing/2014/main" val="74507940"/>
                  </a:ext>
                </a:extLst>
              </a:tr>
              <a:tr h="370840">
                <a:tc>
                  <a:txBody>
                    <a:bodyPr/>
                    <a:lstStyle/>
                    <a:p>
                      <a:r>
                        <a:rPr lang="fr-CH" dirty="0"/>
                        <a:t>TGF-</a:t>
                      </a:r>
                      <a:r>
                        <a:rPr lang="el-GR" dirty="0"/>
                        <a:t>β</a:t>
                      </a:r>
                      <a:endParaRPr lang="fr-CH"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Cellules T CD4+ , autres types cellulaires</a:t>
                      </a:r>
                    </a:p>
                  </a:txBody>
                  <a:tcPr/>
                </a:tc>
                <a:tc>
                  <a:txBody>
                    <a:bodyPr/>
                    <a:lstStyle/>
                    <a:p>
                      <a:r>
                        <a:rPr lang="fr-CH" dirty="0"/>
                        <a:t>Cellules T</a:t>
                      </a:r>
                    </a:p>
                  </a:txBody>
                  <a:tcPr/>
                </a:tc>
                <a:tc>
                  <a:txBody>
                    <a:bodyPr/>
                    <a:lstStyle/>
                    <a:p>
                      <a:r>
                        <a:rPr lang="fr-CH" dirty="0"/>
                        <a:t>Inhibition, différenciation de cellules T régulatrices</a:t>
                      </a:r>
                    </a:p>
                  </a:txBody>
                  <a:tcPr/>
                </a:tc>
                <a:extLst>
                  <a:ext uri="{0D108BD9-81ED-4DB2-BD59-A6C34878D82A}">
                    <a16:rowId xmlns:a16="http://schemas.microsoft.com/office/drawing/2014/main" val="466154797"/>
                  </a:ext>
                </a:extLst>
              </a:tr>
            </a:tbl>
          </a:graphicData>
        </a:graphic>
      </p:graphicFrame>
      <p:sp>
        <p:nvSpPr>
          <p:cNvPr id="5" name="TextBox 4">
            <a:extLst>
              <a:ext uri="{FF2B5EF4-FFF2-40B4-BE49-F238E27FC236}">
                <a16:creationId xmlns:a16="http://schemas.microsoft.com/office/drawing/2014/main" id="{4661F67B-E25F-4661-BFA3-D95D9B1DFFCA}"/>
              </a:ext>
            </a:extLst>
          </p:cNvPr>
          <p:cNvSpPr txBox="1"/>
          <p:nvPr/>
        </p:nvSpPr>
        <p:spPr>
          <a:xfrm>
            <a:off x="642379" y="6283477"/>
            <a:ext cx="5852160" cy="338554"/>
          </a:xfrm>
          <a:prstGeom prst="rect">
            <a:avLst/>
          </a:prstGeom>
          <a:noFill/>
        </p:spPr>
        <p:txBody>
          <a:bodyPr wrap="square" rtlCol="0">
            <a:spAutoFit/>
          </a:bodyPr>
          <a:lstStyle/>
          <a:p>
            <a:r>
              <a:rPr lang="fr-CH" sz="1600" dirty="0">
                <a:latin typeface="+mj-lt"/>
              </a:rPr>
              <a:t>IL, </a:t>
            </a:r>
            <a:r>
              <a:rPr lang="fr-CH" sz="1600" dirty="0" err="1">
                <a:latin typeface="+mj-lt"/>
              </a:rPr>
              <a:t>interleukin</a:t>
            </a:r>
            <a:r>
              <a:rPr lang="fr-CH" sz="1600" dirty="0">
                <a:latin typeface="+mj-lt"/>
              </a:rPr>
              <a:t>; IFN, </a:t>
            </a:r>
            <a:r>
              <a:rPr lang="fr-CH" sz="1600" dirty="0" err="1">
                <a:latin typeface="+mj-lt"/>
              </a:rPr>
              <a:t>Interferon</a:t>
            </a:r>
            <a:r>
              <a:rPr lang="fr-CH" sz="1600" dirty="0">
                <a:latin typeface="+mj-lt"/>
              </a:rPr>
              <a:t>; TGF, tissue </a:t>
            </a:r>
            <a:r>
              <a:rPr lang="fr-CH" sz="1600" dirty="0" err="1">
                <a:latin typeface="+mj-lt"/>
              </a:rPr>
              <a:t>growth</a:t>
            </a:r>
            <a:r>
              <a:rPr lang="fr-CH" sz="1600" dirty="0">
                <a:latin typeface="+mj-lt"/>
              </a:rPr>
              <a:t> factor</a:t>
            </a:r>
          </a:p>
        </p:txBody>
      </p:sp>
    </p:spTree>
    <p:extLst>
      <p:ext uri="{BB962C8B-B14F-4D97-AF65-F5344CB8AC3E}">
        <p14:creationId xmlns:p14="http://schemas.microsoft.com/office/powerpoint/2010/main" val="3072952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7F87E-124E-4F36-8712-642743981BFD}"/>
              </a:ext>
            </a:extLst>
          </p:cNvPr>
          <p:cNvSpPr>
            <a:spLocks noGrp="1"/>
          </p:cNvSpPr>
          <p:nvPr>
            <p:ph type="title"/>
          </p:nvPr>
        </p:nvSpPr>
        <p:spPr/>
        <p:txBody>
          <a:bodyPr/>
          <a:lstStyle/>
          <a:p>
            <a:r>
              <a:rPr lang="fr-CH"/>
              <a:t>Expansion clonale (1)</a:t>
            </a:r>
          </a:p>
        </p:txBody>
      </p:sp>
      <p:sp>
        <p:nvSpPr>
          <p:cNvPr id="3" name="Content Placeholder 2">
            <a:extLst>
              <a:ext uri="{FF2B5EF4-FFF2-40B4-BE49-F238E27FC236}">
                <a16:creationId xmlns:a16="http://schemas.microsoft.com/office/drawing/2014/main" id="{A8A917E2-04BF-4045-8DD2-19BAB4AE0A13}"/>
              </a:ext>
            </a:extLst>
          </p:cNvPr>
          <p:cNvSpPr>
            <a:spLocks noGrp="1"/>
          </p:cNvSpPr>
          <p:nvPr>
            <p:ph sz="half" idx="1"/>
          </p:nvPr>
        </p:nvSpPr>
        <p:spPr>
          <a:xfrm>
            <a:off x="265557" y="3828588"/>
            <a:ext cx="8612886" cy="2925780"/>
          </a:xfrm>
        </p:spPr>
        <p:txBody>
          <a:bodyPr>
            <a:normAutofit lnSpcReduction="10000"/>
          </a:bodyPr>
          <a:lstStyle/>
          <a:p>
            <a:pPr marL="0" indent="0">
              <a:lnSpc>
                <a:spcPct val="100000"/>
              </a:lnSpc>
              <a:spcBef>
                <a:spcPts val="0"/>
              </a:spcBef>
              <a:buNone/>
            </a:pPr>
            <a:r>
              <a:rPr lang="fr-CH" sz="1800" b="1" dirty="0"/>
              <a:t>Les cellules T sont au repos (G0) lors de leur sortie du thymus. </a:t>
            </a:r>
          </a:p>
          <a:p>
            <a:pPr>
              <a:lnSpc>
                <a:spcPct val="100000"/>
              </a:lnSpc>
              <a:spcBef>
                <a:spcPts val="0"/>
              </a:spcBef>
            </a:pPr>
            <a:r>
              <a:rPr lang="fr-CH" sz="1800" dirty="0"/>
              <a:t>Les cellules T naïves recirculent entre le sang et les organes </a:t>
            </a:r>
            <a:r>
              <a:rPr lang="fr-CH" sz="1800" dirty="0" err="1"/>
              <a:t>lympho</a:t>
            </a:r>
            <a:r>
              <a:rPr lang="fr-FR" sz="1800" dirty="0" err="1"/>
              <a:t>ïdes</a:t>
            </a:r>
            <a:r>
              <a:rPr lang="fr-FR" sz="1800" dirty="0"/>
              <a:t> </a:t>
            </a:r>
            <a:r>
              <a:rPr lang="fr-CH" sz="1800" dirty="0"/>
              <a:t>environ toutes les 12-24 h</a:t>
            </a:r>
          </a:p>
          <a:p>
            <a:pPr>
              <a:lnSpc>
                <a:spcPct val="100000"/>
              </a:lnSpc>
              <a:spcBef>
                <a:spcPts val="0"/>
              </a:spcBef>
            </a:pPr>
            <a:r>
              <a:rPr lang="fr-CH" sz="1800" dirty="0"/>
              <a:t>L’activation des cellules T mène à la réponse primaire 2-7 jours après activation:</a:t>
            </a:r>
          </a:p>
          <a:p>
            <a:pPr lvl="1">
              <a:lnSpc>
                <a:spcPct val="100000"/>
              </a:lnSpc>
              <a:spcBef>
                <a:spcPts val="0"/>
              </a:spcBef>
              <a:buFont typeface="Courier New" panose="02070309020205020404" pitchFamily="49" charset="0"/>
              <a:buChar char="o"/>
            </a:pPr>
            <a:r>
              <a:rPr lang="fr-CH" sz="1800" dirty="0"/>
              <a:t>Formation de blastes</a:t>
            </a:r>
          </a:p>
          <a:p>
            <a:pPr lvl="1">
              <a:lnSpc>
                <a:spcPct val="100000"/>
              </a:lnSpc>
              <a:spcBef>
                <a:spcPts val="0"/>
              </a:spcBef>
              <a:buFont typeface="Courier New" panose="02070309020205020404" pitchFamily="49" charset="0"/>
              <a:buChar char="o"/>
            </a:pPr>
            <a:r>
              <a:rPr lang="fr-CH" sz="1800" dirty="0"/>
              <a:t>Cycles répétés de division cellulaire</a:t>
            </a:r>
          </a:p>
          <a:p>
            <a:pPr marL="0" indent="0">
              <a:lnSpc>
                <a:spcPct val="100000"/>
              </a:lnSpc>
              <a:spcBef>
                <a:spcPts val="0"/>
              </a:spcBef>
              <a:buNone/>
            </a:pPr>
            <a:r>
              <a:rPr lang="fr-CH" sz="1800" b="1" dirty="0"/>
              <a:t>La molécule clé régulant la prolifération des cellules T est la cytokine IL-2.</a:t>
            </a:r>
          </a:p>
          <a:p>
            <a:pPr>
              <a:lnSpc>
                <a:spcPct val="100000"/>
              </a:lnSpc>
              <a:spcBef>
                <a:spcPts val="0"/>
              </a:spcBef>
            </a:pPr>
            <a:r>
              <a:rPr lang="fr-CH" sz="1800" dirty="0"/>
              <a:t>IL-2 est produite par les cellules T activées et induit leur expansion clonale en agissant sur son récepteur (IL-2R)  </a:t>
            </a:r>
          </a:p>
          <a:p>
            <a:pPr lvl="1">
              <a:lnSpc>
                <a:spcPct val="100000"/>
              </a:lnSpc>
              <a:spcBef>
                <a:spcPts val="0"/>
              </a:spcBef>
              <a:buFont typeface="Courier New" panose="02070309020205020404" pitchFamily="49" charset="0"/>
              <a:buChar char="o"/>
            </a:pPr>
            <a:r>
              <a:rPr lang="fr-CH" sz="1800" dirty="0"/>
              <a:t>Voie autocrine (favorise l’expansion clonale de la même cellule) </a:t>
            </a:r>
          </a:p>
          <a:p>
            <a:pPr lvl="1">
              <a:lnSpc>
                <a:spcPct val="100000"/>
              </a:lnSpc>
              <a:spcBef>
                <a:spcPts val="0"/>
              </a:spcBef>
              <a:buFont typeface="Courier New" panose="02070309020205020404" pitchFamily="49" charset="0"/>
              <a:buChar char="o"/>
            </a:pPr>
            <a:r>
              <a:rPr lang="fr-CH" sz="1800" dirty="0"/>
              <a:t>Voie paracrine (induit la prolifération d’autres cellules IL-2R+).</a:t>
            </a:r>
          </a:p>
          <a:p>
            <a:pPr lvl="1">
              <a:lnSpc>
                <a:spcPct val="100000"/>
              </a:lnSpc>
              <a:spcBef>
                <a:spcPts val="0"/>
              </a:spcBef>
              <a:buFont typeface="Courier New" panose="02070309020205020404" pitchFamily="49" charset="0"/>
              <a:buChar char="o"/>
            </a:pPr>
            <a:endParaRPr lang="fr-CH" sz="1800" dirty="0"/>
          </a:p>
          <a:p>
            <a:pPr marL="0" indent="0">
              <a:lnSpc>
                <a:spcPct val="100000"/>
              </a:lnSpc>
              <a:spcBef>
                <a:spcPts val="0"/>
              </a:spcBef>
              <a:buNone/>
            </a:pPr>
            <a:endParaRPr lang="fr-CH" sz="1800" dirty="0"/>
          </a:p>
          <a:p>
            <a:pPr marL="0" indent="0">
              <a:lnSpc>
                <a:spcPct val="100000"/>
              </a:lnSpc>
              <a:spcBef>
                <a:spcPts val="0"/>
              </a:spcBef>
              <a:buNone/>
            </a:pPr>
            <a:endParaRPr lang="fr-CH" sz="1800" dirty="0"/>
          </a:p>
        </p:txBody>
      </p:sp>
      <p:pic>
        <p:nvPicPr>
          <p:cNvPr id="5" name="Image 1" descr="dia_19.jpg">
            <a:extLst>
              <a:ext uri="{FF2B5EF4-FFF2-40B4-BE49-F238E27FC236}">
                <a16:creationId xmlns:a16="http://schemas.microsoft.com/office/drawing/2014/main" id="{70452155-9875-4525-80BE-BC0095F124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5131" y="887999"/>
            <a:ext cx="5128522" cy="2820687"/>
          </a:xfrm>
          <a:prstGeom prst="rect">
            <a:avLst/>
          </a:prstGeom>
        </p:spPr>
      </p:pic>
    </p:spTree>
    <p:extLst>
      <p:ext uri="{BB962C8B-B14F-4D97-AF65-F5344CB8AC3E}">
        <p14:creationId xmlns:p14="http://schemas.microsoft.com/office/powerpoint/2010/main" val="1035038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181CB-D0E4-434C-89E9-D7E6D16728B5}"/>
              </a:ext>
            </a:extLst>
          </p:cNvPr>
          <p:cNvSpPr>
            <a:spLocks noGrp="1"/>
          </p:cNvSpPr>
          <p:nvPr>
            <p:ph type="title"/>
          </p:nvPr>
        </p:nvSpPr>
        <p:spPr/>
        <p:txBody>
          <a:bodyPr/>
          <a:lstStyle/>
          <a:p>
            <a:r>
              <a:rPr lang="fr-CH"/>
              <a:t>Importance de l’IL-2</a:t>
            </a:r>
          </a:p>
        </p:txBody>
      </p:sp>
      <p:sp>
        <p:nvSpPr>
          <p:cNvPr id="3" name="Content Placeholder 2">
            <a:extLst>
              <a:ext uri="{FF2B5EF4-FFF2-40B4-BE49-F238E27FC236}">
                <a16:creationId xmlns:a16="http://schemas.microsoft.com/office/drawing/2014/main" id="{55522419-955E-4B0B-B910-E9048540C31C}"/>
              </a:ext>
            </a:extLst>
          </p:cNvPr>
          <p:cNvSpPr>
            <a:spLocks noGrp="1"/>
          </p:cNvSpPr>
          <p:nvPr>
            <p:ph idx="1"/>
          </p:nvPr>
        </p:nvSpPr>
        <p:spPr/>
        <p:txBody>
          <a:bodyPr>
            <a:normAutofit/>
          </a:bodyPr>
          <a:lstStyle/>
          <a:p>
            <a:pPr marL="0" indent="0">
              <a:buNone/>
            </a:pPr>
            <a:r>
              <a:rPr lang="fr-CH" sz="2000" dirty="0"/>
              <a:t>Les médicaments immunosuppresseurs (utilisés p.e</a:t>
            </a:r>
            <a:r>
              <a:rPr lang="fr-CH" dirty="0"/>
              <a:t>x</a:t>
            </a:r>
            <a:r>
              <a:rPr lang="fr-CH" sz="2000" dirty="0"/>
              <a:t>. dans la transplantation d’organes) illustrent l’importance de l’IL-2 dans les réponses immunitaires. </a:t>
            </a:r>
          </a:p>
          <a:p>
            <a:r>
              <a:rPr lang="fr-CH" sz="2000" dirty="0"/>
              <a:t>La cyclosporine &amp; FK506 inhibent IL-2 inhibe la transduction du signal par IL-2R en bloquant l’action de la </a:t>
            </a:r>
            <a:r>
              <a:rPr lang="fr-CH" sz="2000" dirty="0" err="1"/>
              <a:t>calcineurine</a:t>
            </a:r>
            <a:endParaRPr lang="fr-CH" sz="2000" dirty="0"/>
          </a:p>
        </p:txBody>
      </p:sp>
      <p:pic>
        <p:nvPicPr>
          <p:cNvPr id="4" name="Picture 3">
            <a:extLst>
              <a:ext uri="{FF2B5EF4-FFF2-40B4-BE49-F238E27FC236}">
                <a16:creationId xmlns:a16="http://schemas.microsoft.com/office/drawing/2014/main" id="{86F862DA-FF03-4234-8360-AFD15159C8EA}"/>
              </a:ext>
            </a:extLst>
          </p:cNvPr>
          <p:cNvPicPr>
            <a:picLocks noChangeAspect="1"/>
          </p:cNvPicPr>
          <p:nvPr/>
        </p:nvPicPr>
        <p:blipFill>
          <a:blip r:embed="rId2"/>
          <a:stretch>
            <a:fillRect/>
          </a:stretch>
        </p:blipFill>
        <p:spPr>
          <a:xfrm>
            <a:off x="1654811" y="2897746"/>
            <a:ext cx="5834378" cy="3371380"/>
          </a:xfrm>
          <a:prstGeom prst="rect">
            <a:avLst/>
          </a:prstGeom>
        </p:spPr>
      </p:pic>
    </p:spTree>
    <p:extLst>
      <p:ext uri="{BB962C8B-B14F-4D97-AF65-F5344CB8AC3E}">
        <p14:creationId xmlns:p14="http://schemas.microsoft.com/office/powerpoint/2010/main" val="1433250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36C7C-A988-43AF-93AF-44B1B78A4D2B}"/>
              </a:ext>
            </a:extLst>
          </p:cNvPr>
          <p:cNvSpPr>
            <a:spLocks noGrp="1"/>
          </p:cNvSpPr>
          <p:nvPr>
            <p:ph type="title"/>
          </p:nvPr>
        </p:nvSpPr>
        <p:spPr>
          <a:xfrm>
            <a:off x="0" y="1"/>
            <a:ext cx="9144000" cy="768096"/>
          </a:xfrm>
        </p:spPr>
        <p:txBody>
          <a:bodyPr/>
          <a:lstStyle/>
          <a:p>
            <a:r>
              <a:rPr lang="fr-CH" dirty="0"/>
              <a:t>Expansion clonale (2)</a:t>
            </a:r>
          </a:p>
        </p:txBody>
      </p:sp>
      <p:sp>
        <p:nvSpPr>
          <p:cNvPr id="3" name="Content Placeholder 2">
            <a:extLst>
              <a:ext uri="{FF2B5EF4-FFF2-40B4-BE49-F238E27FC236}">
                <a16:creationId xmlns:a16="http://schemas.microsoft.com/office/drawing/2014/main" id="{840D7A35-2006-4CD3-81A1-C4857C5EC82E}"/>
              </a:ext>
            </a:extLst>
          </p:cNvPr>
          <p:cNvSpPr>
            <a:spLocks noGrp="1"/>
          </p:cNvSpPr>
          <p:nvPr>
            <p:ph idx="1"/>
          </p:nvPr>
        </p:nvSpPr>
        <p:spPr>
          <a:xfrm>
            <a:off x="204597" y="1492784"/>
            <a:ext cx="8734806" cy="5365216"/>
          </a:xfrm>
        </p:spPr>
        <p:txBody>
          <a:bodyPr>
            <a:normAutofit/>
          </a:bodyPr>
          <a:lstStyle/>
          <a:p>
            <a:pPr>
              <a:spcBef>
                <a:spcPts val="1200"/>
              </a:spcBef>
            </a:pPr>
            <a:r>
              <a:rPr lang="fr-CH" sz="2000" b="1" dirty="0"/>
              <a:t>L’amplitude </a:t>
            </a:r>
            <a:r>
              <a:rPr lang="fr-CH" b="1" dirty="0"/>
              <a:t>de l’expansion clonales </a:t>
            </a:r>
            <a:r>
              <a:rPr lang="fr-CH" sz="2000" dirty="0"/>
              <a:t>diffère entre cellules T CD8+ et CD4+:</a:t>
            </a:r>
          </a:p>
          <a:p>
            <a:pPr lvl="1">
              <a:spcBef>
                <a:spcPts val="1200"/>
              </a:spcBef>
              <a:buFont typeface="Courier New" panose="02070309020205020404" pitchFamily="49" charset="0"/>
              <a:buChar char="o"/>
            </a:pPr>
            <a:r>
              <a:rPr lang="fr-CH" b="1" dirty="0"/>
              <a:t>Les cellules T CD8+ </a:t>
            </a:r>
            <a:r>
              <a:rPr lang="fr-CH" dirty="0"/>
              <a:t>spécifiques d’un virus: amplification d’un facteur </a:t>
            </a:r>
            <a:r>
              <a:rPr lang="fr-CH" b="1" dirty="0"/>
              <a:t>100,000 </a:t>
            </a:r>
            <a:r>
              <a:rPr lang="fr-CH" dirty="0"/>
              <a:t>(de 1/10</a:t>
            </a:r>
            <a:r>
              <a:rPr lang="fr-CH" baseline="30000" dirty="0"/>
              <a:t>5</a:t>
            </a:r>
            <a:r>
              <a:rPr lang="fr-CH" dirty="0"/>
              <a:t> - 1/10</a:t>
            </a:r>
            <a:r>
              <a:rPr lang="fr-CH" baseline="30000" dirty="0"/>
              <a:t>6</a:t>
            </a:r>
            <a:r>
              <a:rPr lang="fr-CH" dirty="0"/>
              <a:t> à 10% - 20% de tous les lymphocytes, avec un temps de doublement d’environ 6h) </a:t>
            </a:r>
          </a:p>
          <a:p>
            <a:pPr lvl="1">
              <a:spcBef>
                <a:spcPts val="1200"/>
              </a:spcBef>
              <a:buFont typeface="Courier New" panose="02070309020205020404" pitchFamily="49" charset="0"/>
              <a:buChar char="o"/>
            </a:pPr>
            <a:r>
              <a:rPr lang="fr-CH" b="1" dirty="0"/>
              <a:t>Les cellules T CD4+</a:t>
            </a:r>
            <a:r>
              <a:rPr lang="fr-CH" dirty="0"/>
              <a:t>: amplification d’un facteur </a:t>
            </a:r>
            <a:r>
              <a:rPr lang="fr-CH" b="1" dirty="0"/>
              <a:t>100- à 1000</a:t>
            </a:r>
          </a:p>
          <a:p>
            <a:pPr>
              <a:spcBef>
                <a:spcPts val="1200"/>
              </a:spcBef>
            </a:pPr>
            <a:r>
              <a:rPr lang="fr-CH" sz="2000" dirty="0"/>
              <a:t>Cette différence </a:t>
            </a:r>
            <a:r>
              <a:rPr lang="fr-CH" dirty="0"/>
              <a:t>d’</a:t>
            </a:r>
            <a:r>
              <a:rPr lang="fr-CH" sz="2000" dirty="0"/>
              <a:t>expansion reflète des </a:t>
            </a:r>
            <a:r>
              <a:rPr lang="fr-CH" sz="2000" b="1" dirty="0"/>
              <a:t>différences de fonction: </a:t>
            </a:r>
            <a:r>
              <a:rPr lang="fr-CH" sz="2000" dirty="0"/>
              <a:t>les cellules T CD8+ ou </a:t>
            </a:r>
            <a:r>
              <a:rPr lang="fr-CH" sz="2000" dirty="0" err="1"/>
              <a:t>CTLs</a:t>
            </a:r>
            <a:r>
              <a:rPr lang="fr-CH" sz="2000" dirty="0"/>
              <a:t> sont des cellules effectrices qui tuent les cellules infectées (action directe), alors que les cellules effectrices T CD4+ sécrètent des cytokines capables d’activer un grand nombre d’autres cellules effectrices (action amplifiée).</a:t>
            </a:r>
          </a:p>
          <a:p>
            <a:pPr>
              <a:spcBef>
                <a:spcPts val="1200"/>
              </a:spcBef>
            </a:pPr>
            <a:r>
              <a:rPr lang="fr-CH" sz="2000" b="1" dirty="0"/>
              <a:t>Absence d’amplification de cellules "</a:t>
            </a:r>
            <a:r>
              <a:rPr lang="fr-CH" sz="2000" b="1" dirty="0" err="1"/>
              <a:t>bystander</a:t>
            </a:r>
            <a:r>
              <a:rPr lang="fr-CH" sz="2000" b="1" dirty="0"/>
              <a:t>" </a:t>
            </a:r>
            <a:r>
              <a:rPr lang="fr-CH" sz="2000" dirty="0"/>
              <a:t>qui ne reconnaissent pas </a:t>
            </a:r>
            <a:r>
              <a:rPr lang="fr-CH" dirty="0"/>
              <a:t>de l’agent infectieux </a:t>
            </a:r>
          </a:p>
          <a:p>
            <a:pPr>
              <a:spcBef>
                <a:spcPts val="1200"/>
              </a:spcBef>
            </a:pPr>
            <a:r>
              <a:rPr lang="fr-CH" sz="2000" b="1" dirty="0"/>
              <a:t>La majorité </a:t>
            </a:r>
            <a:r>
              <a:rPr lang="fr-CH" sz="2000" dirty="0"/>
              <a:t>des clones amplifiés sont </a:t>
            </a:r>
            <a:r>
              <a:rPr lang="fr-CH" sz="2000" b="1" dirty="0"/>
              <a:t>spécifiques d’une minorité (&lt;5) de peptides </a:t>
            </a:r>
            <a:r>
              <a:rPr lang="fr-CH" sz="2000" b="1" dirty="0" err="1"/>
              <a:t>immunodominants</a:t>
            </a:r>
            <a:r>
              <a:rPr lang="fr-CH" sz="2000" b="1" dirty="0"/>
              <a:t> </a:t>
            </a:r>
            <a:r>
              <a:rPr lang="fr-CH" sz="2000" dirty="0"/>
              <a:t>de l’agent infectieux</a:t>
            </a:r>
          </a:p>
          <a:p>
            <a:pPr marL="0" indent="0">
              <a:spcBef>
                <a:spcPts val="1200"/>
              </a:spcBef>
              <a:buNone/>
            </a:pPr>
            <a:endParaRPr lang="fr-CH" sz="2000" dirty="0"/>
          </a:p>
        </p:txBody>
      </p:sp>
    </p:spTree>
    <p:extLst>
      <p:ext uri="{BB962C8B-B14F-4D97-AF65-F5344CB8AC3E}">
        <p14:creationId xmlns:p14="http://schemas.microsoft.com/office/powerpoint/2010/main" val="42688350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C3A59-B812-4C2E-85CE-FB537F521353}"/>
              </a:ext>
            </a:extLst>
          </p:cNvPr>
          <p:cNvSpPr>
            <a:spLocks noGrp="1"/>
          </p:cNvSpPr>
          <p:nvPr>
            <p:ph type="title"/>
          </p:nvPr>
        </p:nvSpPr>
        <p:spPr/>
        <p:txBody>
          <a:bodyPr/>
          <a:lstStyle/>
          <a:p>
            <a:r>
              <a:rPr lang="fr-CH" dirty="0"/>
              <a:t>Rôle du ligand de CD40 (CD40L)</a:t>
            </a:r>
          </a:p>
        </p:txBody>
      </p:sp>
      <p:sp>
        <p:nvSpPr>
          <p:cNvPr id="3" name="Content Placeholder 2">
            <a:extLst>
              <a:ext uri="{FF2B5EF4-FFF2-40B4-BE49-F238E27FC236}">
                <a16:creationId xmlns:a16="http://schemas.microsoft.com/office/drawing/2014/main" id="{EB8D7617-01D3-414B-AD2A-A6F3FE04C9A7}"/>
              </a:ext>
            </a:extLst>
          </p:cNvPr>
          <p:cNvSpPr>
            <a:spLocks noGrp="1"/>
          </p:cNvSpPr>
          <p:nvPr>
            <p:ph sz="half" idx="1"/>
          </p:nvPr>
        </p:nvSpPr>
        <p:spPr>
          <a:xfrm>
            <a:off x="299466" y="931201"/>
            <a:ext cx="8844534" cy="4351338"/>
          </a:xfrm>
        </p:spPr>
        <p:txBody>
          <a:bodyPr>
            <a:normAutofit/>
          </a:bodyPr>
          <a:lstStyle/>
          <a:p>
            <a:pPr marL="0" indent="0">
              <a:buNone/>
            </a:pPr>
            <a:r>
              <a:rPr lang="fr-CH" sz="1800" b="1" dirty="0"/>
              <a:t>Les cellules </a:t>
            </a:r>
            <a:r>
              <a:rPr lang="fr-CH" sz="1800" b="1" dirty="0" err="1"/>
              <a:t>T</a:t>
            </a:r>
            <a:r>
              <a:rPr lang="fr-CH" sz="1800" b="1" dirty="0"/>
              <a:t> CD4 helper </a:t>
            </a:r>
            <a:r>
              <a:rPr lang="fr-CH" sz="1800" dirty="0"/>
              <a:t>se différentient en cellules effectrices qui répondent aux antigènes en produisant des </a:t>
            </a:r>
            <a:r>
              <a:rPr lang="fr-CH" sz="1800" b="1" dirty="0"/>
              <a:t>molécules de surface </a:t>
            </a:r>
            <a:r>
              <a:rPr lang="fr-CH" sz="1800" dirty="0"/>
              <a:t>et des </a:t>
            </a:r>
            <a:r>
              <a:rPr lang="fr-CH" sz="1800" b="1" dirty="0"/>
              <a:t>cytokines</a:t>
            </a:r>
            <a:r>
              <a:rPr lang="fr-CH" sz="1800" dirty="0"/>
              <a:t> dont le rôle est d’activer les phagocytes et les lymphocytes B.</a:t>
            </a:r>
          </a:p>
          <a:p>
            <a:pPr marL="0" indent="0">
              <a:buNone/>
            </a:pPr>
            <a:r>
              <a:rPr lang="fr-CH" sz="1800" dirty="0"/>
              <a:t>La plus importante de ces protéines de surface des cellules </a:t>
            </a:r>
            <a:r>
              <a:rPr lang="fr-CH" sz="1800" dirty="0" err="1"/>
              <a:t>T</a:t>
            </a:r>
            <a:r>
              <a:rPr lang="fr-CH" sz="1800" dirty="0"/>
              <a:t> CD4 est le </a:t>
            </a:r>
            <a:r>
              <a:rPr lang="fr-CH" sz="1800" b="1" dirty="0"/>
              <a:t>ligand de CD40 (CD40L), </a:t>
            </a:r>
            <a:r>
              <a:rPr lang="fr-CH" sz="1800" dirty="0"/>
              <a:t>exprimé en réponse à la reconnaissance d’antigène et la </a:t>
            </a:r>
            <a:r>
              <a:rPr lang="fr-CH" sz="1800" dirty="0" err="1"/>
              <a:t>co</a:t>
            </a:r>
            <a:r>
              <a:rPr lang="fr-CH" sz="1800" dirty="0"/>
              <a:t>-stimulation. </a:t>
            </a:r>
          </a:p>
          <a:p>
            <a:pPr marL="0" indent="0">
              <a:buNone/>
            </a:pPr>
            <a:r>
              <a:rPr lang="fr-CH" sz="1800" dirty="0"/>
              <a:t>CD40L fixe son </a:t>
            </a:r>
            <a:r>
              <a:rPr lang="fr-CH" sz="1800" b="1" dirty="0"/>
              <a:t>récepteur CD40</a:t>
            </a:r>
            <a:r>
              <a:rPr lang="fr-CH" sz="1800" dirty="0"/>
              <a:t>, qui est exprimé par les </a:t>
            </a:r>
            <a:r>
              <a:rPr lang="fr-CH" sz="1800" b="1" dirty="0"/>
              <a:t>macrophages, cellules B et cellules dendritiques</a:t>
            </a:r>
            <a:r>
              <a:rPr lang="fr-CH" sz="1800" dirty="0"/>
              <a:t>. L’engagement de CD40 active ces cellules, rendant CD40L un acteur principal dans l’activation des macrophages et des lymphocytes B par les cellules T helper. </a:t>
            </a:r>
          </a:p>
          <a:p>
            <a:endParaRPr lang="fr-CH" sz="1800" dirty="0"/>
          </a:p>
        </p:txBody>
      </p:sp>
      <p:pic>
        <p:nvPicPr>
          <p:cNvPr id="5" name="Image 12" descr="mooc_5_dia53a.jpg">
            <a:extLst>
              <a:ext uri="{FF2B5EF4-FFF2-40B4-BE49-F238E27FC236}">
                <a16:creationId xmlns:a16="http://schemas.microsoft.com/office/drawing/2014/main" id="{EB042A9D-6303-49F9-93E3-DE04FABECB42}"/>
              </a:ext>
            </a:extLst>
          </p:cNvPr>
          <p:cNvPicPr>
            <a:picLocks noChangeAspect="1"/>
          </p:cNvPicPr>
          <p:nvPr/>
        </p:nvPicPr>
        <p:blipFill rotWithShape="1">
          <a:blip r:embed="rId2">
            <a:extLst>
              <a:ext uri="{28A0092B-C50C-407E-A947-70E740481C1C}">
                <a14:useLocalDpi xmlns:a14="http://schemas.microsoft.com/office/drawing/2010/main" val="0"/>
              </a:ext>
            </a:extLst>
          </a:blip>
          <a:srcRect l="3012" r="5202" b="292"/>
          <a:stretch/>
        </p:blipFill>
        <p:spPr>
          <a:xfrm>
            <a:off x="299466" y="3817875"/>
            <a:ext cx="4272534" cy="2610761"/>
          </a:xfrm>
          <a:prstGeom prst="rect">
            <a:avLst/>
          </a:prstGeom>
          <a:ln w="19050">
            <a:solidFill>
              <a:schemeClr val="bg1">
                <a:lumMod val="50000"/>
              </a:schemeClr>
            </a:solidFill>
          </a:ln>
        </p:spPr>
      </p:pic>
      <p:pic>
        <p:nvPicPr>
          <p:cNvPr id="6" name="Image 15" descr="mooc_5_dia53b.jpg">
            <a:extLst>
              <a:ext uri="{FF2B5EF4-FFF2-40B4-BE49-F238E27FC236}">
                <a16:creationId xmlns:a16="http://schemas.microsoft.com/office/drawing/2014/main" id="{60B61125-2F05-4210-ACE1-D33460CBA116}"/>
              </a:ext>
            </a:extLst>
          </p:cNvPr>
          <p:cNvPicPr>
            <a:picLocks noChangeAspect="1"/>
          </p:cNvPicPr>
          <p:nvPr/>
        </p:nvPicPr>
        <p:blipFill rotWithShape="1">
          <a:blip r:embed="rId3">
            <a:extLst>
              <a:ext uri="{28A0092B-C50C-407E-A947-70E740481C1C}">
                <a14:useLocalDpi xmlns:a14="http://schemas.microsoft.com/office/drawing/2010/main" val="0"/>
              </a:ext>
            </a:extLst>
          </a:blip>
          <a:srcRect l="2676" r="2233"/>
          <a:stretch/>
        </p:blipFill>
        <p:spPr>
          <a:xfrm>
            <a:off x="4572000" y="3817875"/>
            <a:ext cx="4413505" cy="2610761"/>
          </a:xfrm>
          <a:prstGeom prst="rect">
            <a:avLst/>
          </a:prstGeom>
          <a:ln w="19050">
            <a:solidFill>
              <a:schemeClr val="bg1">
                <a:lumMod val="50000"/>
              </a:schemeClr>
            </a:solidFill>
          </a:ln>
        </p:spPr>
      </p:pic>
    </p:spTree>
    <p:extLst>
      <p:ext uri="{BB962C8B-B14F-4D97-AF65-F5344CB8AC3E}">
        <p14:creationId xmlns:p14="http://schemas.microsoft.com/office/powerpoint/2010/main" val="491172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CFA31-B66D-403D-B227-7AD7DD04EFB0}"/>
              </a:ext>
            </a:extLst>
          </p:cNvPr>
          <p:cNvSpPr>
            <a:spLocks noGrp="1"/>
          </p:cNvSpPr>
          <p:nvPr>
            <p:ph type="title"/>
          </p:nvPr>
        </p:nvSpPr>
        <p:spPr>
          <a:solidFill>
            <a:srgbClr val="0070C0"/>
          </a:solidFill>
        </p:spPr>
        <p:txBody>
          <a:bodyPr>
            <a:noAutofit/>
          </a:bodyPr>
          <a:lstStyle/>
          <a:p>
            <a:r>
              <a:rPr lang="fr-CH" sz="2800" dirty="0">
                <a:solidFill>
                  <a:schemeClr val="bg1"/>
                </a:solidFill>
              </a:rPr>
              <a:t>Conclusions 5.2 | Conséquences de l’activation des cellules T</a:t>
            </a:r>
          </a:p>
        </p:txBody>
      </p:sp>
      <p:sp>
        <p:nvSpPr>
          <p:cNvPr id="3" name="Content Placeholder 2">
            <a:extLst>
              <a:ext uri="{FF2B5EF4-FFF2-40B4-BE49-F238E27FC236}">
                <a16:creationId xmlns:a16="http://schemas.microsoft.com/office/drawing/2014/main" id="{BD14A1D2-8BCD-4699-AC1C-F51124C435A2}"/>
              </a:ext>
            </a:extLst>
          </p:cNvPr>
          <p:cNvSpPr>
            <a:spLocks noGrp="1"/>
          </p:cNvSpPr>
          <p:nvPr>
            <p:ph idx="1"/>
          </p:nvPr>
        </p:nvSpPr>
        <p:spPr>
          <a:xfrm>
            <a:off x="204597" y="1111174"/>
            <a:ext cx="8734806" cy="5365216"/>
          </a:xfrm>
        </p:spPr>
        <p:txBody>
          <a:bodyPr>
            <a:noAutofit/>
          </a:bodyPr>
          <a:lstStyle/>
          <a:p>
            <a:pPr>
              <a:lnSpc>
                <a:spcPct val="100000"/>
              </a:lnSpc>
              <a:spcBef>
                <a:spcPts val="1200"/>
              </a:spcBef>
            </a:pPr>
            <a:r>
              <a:rPr lang="fr-CH" sz="2000" dirty="0"/>
              <a:t>L’activation des cellules T par les </a:t>
            </a:r>
            <a:r>
              <a:rPr lang="fr-CH" sz="2000" dirty="0" err="1"/>
              <a:t>DCs</a:t>
            </a:r>
            <a:r>
              <a:rPr lang="fr-CH" sz="2000" dirty="0"/>
              <a:t> déclenche des voies de signalisation complexes qui aboutissent à la prolifération et </a:t>
            </a:r>
            <a:r>
              <a:rPr lang="fr-CH" dirty="0"/>
              <a:t>à la différenciation des cellules </a:t>
            </a:r>
            <a:r>
              <a:rPr lang="fr-CH" sz="2000" dirty="0"/>
              <a:t>T.</a:t>
            </a:r>
          </a:p>
          <a:p>
            <a:pPr>
              <a:lnSpc>
                <a:spcPct val="100000"/>
              </a:lnSpc>
              <a:spcBef>
                <a:spcPts val="1200"/>
              </a:spcBef>
            </a:pPr>
            <a:r>
              <a:rPr lang="fr-CH" sz="2000" dirty="0"/>
              <a:t>Une molécule centrale régulant la prolifération des cellules T est la cytokine soluble IL-2. </a:t>
            </a:r>
          </a:p>
          <a:p>
            <a:pPr>
              <a:lnSpc>
                <a:spcPct val="100000"/>
              </a:lnSpc>
              <a:spcBef>
                <a:spcPts val="1200"/>
              </a:spcBef>
            </a:pPr>
            <a:r>
              <a:rPr lang="fr-CH" dirty="0"/>
              <a:t>Les médicaments i</a:t>
            </a:r>
            <a:r>
              <a:rPr lang="fr-CH" sz="2000" dirty="0"/>
              <a:t>mmunosuppresseurs utilisés dans la transplantation ciblent la voie NFAT impliquée dans la production d’IL-2.</a:t>
            </a:r>
          </a:p>
          <a:p>
            <a:pPr>
              <a:lnSpc>
                <a:spcPct val="100000"/>
              </a:lnSpc>
              <a:spcBef>
                <a:spcPts val="1200"/>
              </a:spcBef>
            </a:pPr>
            <a:r>
              <a:rPr lang="fr-CH" sz="2000" dirty="0"/>
              <a:t>Le gène CD40L </a:t>
            </a:r>
            <a:r>
              <a:rPr lang="fr-CH" dirty="0"/>
              <a:t>exprimé dans les cellules T CD4+ différenciées permet aux cellules T de communiquer avec les macrophages, les lymphocytes B et les cellules dendritiques qui expriment CD40. </a:t>
            </a:r>
          </a:p>
          <a:p>
            <a:pPr>
              <a:lnSpc>
                <a:spcPct val="100000"/>
              </a:lnSpc>
              <a:spcBef>
                <a:spcPts val="1200"/>
              </a:spcBef>
            </a:pPr>
            <a:r>
              <a:rPr lang="fr-CH" dirty="0"/>
              <a:t>Lors d’une réponse immunitaire adaptative, les quelques clones de cellules T reconnaissant les peptides </a:t>
            </a:r>
            <a:r>
              <a:rPr lang="fr-CH" dirty="0" err="1"/>
              <a:t>immunodominants</a:t>
            </a:r>
            <a:r>
              <a:rPr lang="fr-CH" dirty="0"/>
              <a:t> du microbe envahissant s’amplifient de façon massive. </a:t>
            </a:r>
            <a:endParaRPr lang="fr-CH" sz="2000" dirty="0"/>
          </a:p>
        </p:txBody>
      </p:sp>
    </p:spTree>
    <p:extLst>
      <p:ext uri="{BB962C8B-B14F-4D97-AF65-F5344CB8AC3E}">
        <p14:creationId xmlns:p14="http://schemas.microsoft.com/office/powerpoint/2010/main" val="3152494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1746261"/>
          </a:xfrm>
        </p:spPr>
        <p:txBody>
          <a:bodyPr>
            <a:normAutofit fontScale="90000"/>
          </a:bodyPr>
          <a:lstStyle/>
          <a:p>
            <a:br>
              <a:rPr lang="fr-CH" sz="3600" dirty="0"/>
            </a:br>
            <a:r>
              <a:rPr lang="fr-CH" sz="3600" dirty="0"/>
              <a:t>5.3. Différenciation des cellules T (Th1 / Th2)</a:t>
            </a:r>
            <a:br>
              <a:rPr lang="fr-CH" sz="3600" dirty="0"/>
            </a:br>
            <a:r>
              <a:rPr lang="fr-CH" sz="3600" dirty="0"/>
              <a:t> </a:t>
            </a:r>
          </a:p>
        </p:txBody>
      </p:sp>
      <p:sp>
        <p:nvSpPr>
          <p:cNvPr id="3" name="Text Placeholder 2"/>
          <p:cNvSpPr>
            <a:spLocks noGrp="1"/>
          </p:cNvSpPr>
          <p:nvPr>
            <p:ph type="body" idx="1"/>
          </p:nvPr>
        </p:nvSpPr>
        <p:spPr>
          <a:xfrm>
            <a:off x="623888" y="3528000"/>
            <a:ext cx="7886700" cy="2561651"/>
          </a:xfrm>
        </p:spPr>
        <p:txBody>
          <a:bodyPr>
            <a:normAutofit/>
          </a:bodyPr>
          <a:lstStyle/>
          <a:p>
            <a:pPr marL="342900" indent="-342900">
              <a:buFont typeface="Arial" panose="020B0604020202020204" pitchFamily="34" charset="0"/>
              <a:buChar char="•"/>
            </a:pPr>
            <a:r>
              <a:rPr lang="fr-CH" b="1" dirty="0"/>
              <a:t>Fonctions des cellules Th1 et Th2</a:t>
            </a:r>
          </a:p>
          <a:p>
            <a:pPr marL="342900" indent="-342900">
              <a:buFont typeface="Arial" panose="020B0604020202020204" pitchFamily="34" charset="0"/>
              <a:buChar char="•"/>
            </a:pPr>
            <a:r>
              <a:rPr lang="fr-CH" b="1" dirty="0"/>
              <a:t>Différenciation des cellules Th1 / Th2</a:t>
            </a:r>
          </a:p>
        </p:txBody>
      </p:sp>
    </p:spTree>
    <p:extLst>
      <p:ext uri="{BB962C8B-B14F-4D97-AF65-F5344CB8AC3E}">
        <p14:creationId xmlns:p14="http://schemas.microsoft.com/office/powerpoint/2010/main" val="1259335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H"/>
              <a:t>Questions </a:t>
            </a:r>
          </a:p>
        </p:txBody>
      </p:sp>
      <p:sp>
        <p:nvSpPr>
          <p:cNvPr id="3" name="Content Placeholder 2"/>
          <p:cNvSpPr>
            <a:spLocks noGrp="1"/>
          </p:cNvSpPr>
          <p:nvPr>
            <p:ph idx="1"/>
          </p:nvPr>
        </p:nvSpPr>
        <p:spPr>
          <a:xfrm>
            <a:off x="403326" y="2001190"/>
            <a:ext cx="8337347" cy="3485210"/>
          </a:xfrm>
        </p:spPr>
        <p:txBody>
          <a:bodyPr/>
          <a:lstStyle/>
          <a:p>
            <a:r>
              <a:rPr lang="fr-CH" dirty="0"/>
              <a:t>Quels </a:t>
            </a:r>
            <a:r>
              <a:rPr lang="fr-CH" b="1" dirty="0"/>
              <a:t>types de signaux </a:t>
            </a:r>
            <a:r>
              <a:rPr lang="fr-CH" dirty="0"/>
              <a:t>stimulent les lymphocytes T?</a:t>
            </a:r>
          </a:p>
          <a:p>
            <a:pPr marL="0" indent="0">
              <a:buNone/>
            </a:pPr>
            <a:endParaRPr lang="fr-CH" dirty="0"/>
          </a:p>
          <a:p>
            <a:r>
              <a:rPr lang="fr-CH" dirty="0"/>
              <a:t>Comment les rares </a:t>
            </a:r>
            <a:r>
              <a:rPr lang="fr-CH" b="1" dirty="0"/>
              <a:t>cellules T naïves </a:t>
            </a:r>
            <a:r>
              <a:rPr lang="fr-CH" dirty="0"/>
              <a:t>spécifiques d’un microbe donné sont-elles converties en un nombre important de </a:t>
            </a:r>
            <a:r>
              <a:rPr lang="fr-CH" b="1" dirty="0"/>
              <a:t>cellules T effectrices </a:t>
            </a:r>
            <a:r>
              <a:rPr lang="fr-CH" dirty="0"/>
              <a:t>aux fonction spécialisées?</a:t>
            </a:r>
          </a:p>
          <a:p>
            <a:pPr marL="0" indent="0">
              <a:buNone/>
            </a:pPr>
            <a:endParaRPr lang="fr-CH" dirty="0"/>
          </a:p>
        </p:txBody>
      </p:sp>
    </p:spTree>
    <p:extLst>
      <p:ext uri="{BB962C8B-B14F-4D97-AF65-F5344CB8AC3E}">
        <p14:creationId xmlns:p14="http://schemas.microsoft.com/office/powerpoint/2010/main" val="1884884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995A14D-BAAA-4AF0-947C-DF35287C4E21}"/>
              </a:ext>
            </a:extLst>
          </p:cNvPr>
          <p:cNvSpPr/>
          <p:nvPr/>
        </p:nvSpPr>
        <p:spPr>
          <a:xfrm>
            <a:off x="233629" y="3927525"/>
            <a:ext cx="8734806" cy="1487424"/>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Rectangle: Rounded Corners 3">
            <a:extLst>
              <a:ext uri="{FF2B5EF4-FFF2-40B4-BE49-F238E27FC236}">
                <a16:creationId xmlns:a16="http://schemas.microsoft.com/office/drawing/2014/main" id="{CE44A025-D6A5-406F-9803-6CE2137C54EB}"/>
              </a:ext>
            </a:extLst>
          </p:cNvPr>
          <p:cNvSpPr/>
          <p:nvPr/>
        </p:nvSpPr>
        <p:spPr>
          <a:xfrm>
            <a:off x="233629" y="2304288"/>
            <a:ext cx="8734806" cy="1487424"/>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Title 1">
            <a:extLst>
              <a:ext uri="{FF2B5EF4-FFF2-40B4-BE49-F238E27FC236}">
                <a16:creationId xmlns:a16="http://schemas.microsoft.com/office/drawing/2014/main" id="{28D7C41B-1F60-42E7-908A-206E4B59E915}"/>
              </a:ext>
            </a:extLst>
          </p:cNvPr>
          <p:cNvSpPr>
            <a:spLocks noGrp="1"/>
          </p:cNvSpPr>
          <p:nvPr>
            <p:ph type="title"/>
          </p:nvPr>
        </p:nvSpPr>
        <p:spPr/>
        <p:txBody>
          <a:bodyPr>
            <a:normAutofit/>
          </a:bodyPr>
          <a:lstStyle/>
          <a:p>
            <a:r>
              <a:rPr lang="fr-CH" dirty="0"/>
              <a:t>Différenciation des cellules T: Th1/Th2</a:t>
            </a:r>
          </a:p>
        </p:txBody>
      </p:sp>
      <p:sp>
        <p:nvSpPr>
          <p:cNvPr id="3" name="Content Placeholder 2">
            <a:extLst>
              <a:ext uri="{FF2B5EF4-FFF2-40B4-BE49-F238E27FC236}">
                <a16:creationId xmlns:a16="http://schemas.microsoft.com/office/drawing/2014/main" id="{645CF491-E681-4891-B61F-8FBE5295234D}"/>
              </a:ext>
            </a:extLst>
          </p:cNvPr>
          <p:cNvSpPr>
            <a:spLocks noGrp="1"/>
          </p:cNvSpPr>
          <p:nvPr>
            <p:ph idx="1"/>
          </p:nvPr>
        </p:nvSpPr>
        <p:spPr/>
        <p:txBody>
          <a:bodyPr/>
          <a:lstStyle/>
          <a:p>
            <a:pPr marL="342900" indent="-342900" algn="just"/>
            <a:endParaRPr lang="fr-CH" sz="1000" dirty="0"/>
          </a:p>
          <a:p>
            <a:pPr marL="0" indent="0" algn="just">
              <a:buNone/>
            </a:pPr>
            <a:r>
              <a:rPr lang="fr-CH" dirty="0"/>
              <a:t>Le système immunitaire répond de façon différentielle à des </a:t>
            </a:r>
            <a:r>
              <a:rPr lang="fr-CH" b="1" dirty="0"/>
              <a:t>microbes différents</a:t>
            </a:r>
            <a:r>
              <a:rPr lang="fr-CH" dirty="0"/>
              <a:t>. </a:t>
            </a:r>
          </a:p>
          <a:p>
            <a:pPr marL="0" indent="0" algn="just">
              <a:buNone/>
            </a:pPr>
            <a:r>
              <a:rPr lang="fr-CH" dirty="0"/>
              <a:t>Exemples:</a:t>
            </a:r>
          </a:p>
          <a:p>
            <a:pPr marL="342900" indent="-342900" algn="just"/>
            <a:endParaRPr lang="fr-CH" sz="1000" dirty="0"/>
          </a:p>
          <a:p>
            <a:pPr algn="just"/>
            <a:r>
              <a:rPr lang="fr-CH" b="1" dirty="0"/>
              <a:t>Les microbes intracellulaires </a:t>
            </a:r>
            <a:r>
              <a:rPr lang="fr-CH" dirty="0"/>
              <a:t>comme les mycobactéries sont ingérés par les phagocytes mais résistent à la destruction intracellulaire. La réponse immunitaire adaptative consiste à activer les </a:t>
            </a:r>
            <a:r>
              <a:rPr lang="fr-CH" b="1" dirty="0"/>
              <a:t>phagocytes</a:t>
            </a:r>
            <a:r>
              <a:rPr lang="fr-CH" dirty="0"/>
              <a:t> afin de tuer les microbes ingérés. </a:t>
            </a:r>
          </a:p>
          <a:p>
            <a:pPr marL="342900" indent="-342900" algn="just"/>
            <a:endParaRPr lang="fr-CH" sz="1000" dirty="0"/>
          </a:p>
          <a:p>
            <a:pPr marL="342900" indent="-342900" algn="just"/>
            <a:endParaRPr lang="fr-CH" sz="1000" dirty="0"/>
          </a:p>
          <a:p>
            <a:pPr marL="342900" indent="-342900" algn="just"/>
            <a:endParaRPr lang="fr-CH" sz="1000" dirty="0"/>
          </a:p>
          <a:p>
            <a:pPr algn="just"/>
            <a:r>
              <a:rPr lang="fr-CH" b="1" dirty="0"/>
              <a:t>Les parasites helminthes </a:t>
            </a:r>
            <a:r>
              <a:rPr lang="fr-CH" dirty="0"/>
              <a:t>sont trop larges pour être phagocytés, et la réponse immunitaire contre les helminthes est dominée par la production d’</a:t>
            </a:r>
            <a:r>
              <a:rPr lang="fr-CH" b="1" dirty="0"/>
              <a:t>immunoglobuline E (IgE) </a:t>
            </a:r>
            <a:r>
              <a:rPr lang="fr-CH" dirty="0"/>
              <a:t>et l’activation des </a:t>
            </a:r>
            <a:r>
              <a:rPr lang="fr-CH" b="1" dirty="0"/>
              <a:t>éosinophiles</a:t>
            </a:r>
            <a:r>
              <a:rPr lang="fr-CH" dirty="0"/>
              <a:t>. </a:t>
            </a:r>
          </a:p>
          <a:p>
            <a:pPr marL="0" indent="0">
              <a:buNone/>
            </a:pPr>
            <a:endParaRPr lang="fr-CH" dirty="0"/>
          </a:p>
        </p:txBody>
      </p:sp>
    </p:spTree>
    <p:extLst>
      <p:ext uri="{BB962C8B-B14F-4D97-AF65-F5344CB8AC3E}">
        <p14:creationId xmlns:p14="http://schemas.microsoft.com/office/powerpoint/2010/main" val="1486098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47D95-0F06-40CE-BDF4-402E86F2B15C}"/>
              </a:ext>
            </a:extLst>
          </p:cNvPr>
          <p:cNvSpPr>
            <a:spLocks noGrp="1"/>
          </p:cNvSpPr>
          <p:nvPr>
            <p:ph type="title"/>
          </p:nvPr>
        </p:nvSpPr>
        <p:spPr/>
        <p:txBody>
          <a:bodyPr/>
          <a:lstStyle/>
          <a:p>
            <a:r>
              <a:rPr lang="fr-CH" dirty="0"/>
              <a:t>Différenciation des cellules </a:t>
            </a:r>
            <a:r>
              <a:rPr lang="fr-CH" dirty="0" err="1"/>
              <a:t>T</a:t>
            </a:r>
            <a:r>
              <a:rPr lang="fr-CH" dirty="0"/>
              <a:t>: Th1/Th2</a:t>
            </a:r>
          </a:p>
        </p:txBody>
      </p:sp>
      <p:sp>
        <p:nvSpPr>
          <p:cNvPr id="3" name="Content Placeholder 2">
            <a:extLst>
              <a:ext uri="{FF2B5EF4-FFF2-40B4-BE49-F238E27FC236}">
                <a16:creationId xmlns:a16="http://schemas.microsoft.com/office/drawing/2014/main" id="{4745D0AC-984F-4404-9113-79395A9897C8}"/>
              </a:ext>
            </a:extLst>
          </p:cNvPr>
          <p:cNvSpPr>
            <a:spLocks noGrp="1"/>
          </p:cNvSpPr>
          <p:nvPr>
            <p:ph idx="1"/>
          </p:nvPr>
        </p:nvSpPr>
        <p:spPr>
          <a:xfrm>
            <a:off x="204597" y="2988742"/>
            <a:ext cx="8734806" cy="5365216"/>
          </a:xfrm>
        </p:spPr>
        <p:txBody>
          <a:bodyPr>
            <a:normAutofit/>
          </a:bodyPr>
          <a:lstStyle/>
          <a:p>
            <a:pPr>
              <a:spcBef>
                <a:spcPts val="1200"/>
              </a:spcBef>
            </a:pPr>
            <a:r>
              <a:rPr lang="fr-CH" sz="2000" dirty="0"/>
              <a:t>Les deux types de réponse immunitaire sont dépendants des cellules T CD4+ helper, mais pour longtemps l’on ignorait comment les </a:t>
            </a:r>
            <a:r>
              <a:rPr lang="fr-CH" dirty="0"/>
              <a:t>cellules T CD4+ helper sont capables de stimuler des mécanismes immunitaires effecteurs tellement différents.</a:t>
            </a:r>
            <a:r>
              <a:rPr lang="fr-CH" sz="2000" dirty="0"/>
              <a:t> </a:t>
            </a:r>
          </a:p>
          <a:p>
            <a:pPr>
              <a:spcBef>
                <a:spcPts val="1200"/>
              </a:spcBef>
            </a:pPr>
            <a:r>
              <a:rPr lang="fr-CH" sz="2000" dirty="0"/>
              <a:t>La réponse fut fournie par la découverte de </a:t>
            </a:r>
            <a:r>
              <a:rPr lang="fr-CH" sz="2000" b="1" dirty="0"/>
              <a:t>sous-populations de cellules </a:t>
            </a:r>
            <a:r>
              <a:rPr lang="fr-CH" sz="2000" b="1" dirty="0" err="1"/>
              <a:t>T</a:t>
            </a:r>
            <a:r>
              <a:rPr lang="fr-CH" sz="2000" b="1" dirty="0"/>
              <a:t> CD4 </a:t>
            </a:r>
            <a:r>
              <a:rPr lang="fr-CH" sz="2000" dirty="0"/>
              <a:t>effectrices différentes au niveau fonctionnel, qui peuvent être différenciées par les </a:t>
            </a:r>
            <a:r>
              <a:rPr lang="fr-CH" sz="2000" b="1" dirty="0"/>
              <a:t>cytokines</a:t>
            </a:r>
            <a:r>
              <a:rPr lang="fr-CH" sz="2000" dirty="0"/>
              <a:t> qu’elles produisent. </a:t>
            </a:r>
          </a:p>
          <a:p>
            <a:pPr>
              <a:spcBef>
                <a:spcPts val="1200"/>
              </a:spcBef>
            </a:pPr>
            <a:r>
              <a:rPr lang="fr-CH" dirty="0"/>
              <a:t>Les sous-groupes </a:t>
            </a:r>
            <a:r>
              <a:rPr lang="fr-CH" sz="2000" dirty="0"/>
              <a:t>définis d’abord sont appelés cellules </a:t>
            </a:r>
            <a:r>
              <a:rPr lang="fr-CH" sz="2000" b="1" dirty="0"/>
              <a:t>Th1 </a:t>
            </a:r>
            <a:r>
              <a:rPr lang="fr-CH" sz="2000" dirty="0"/>
              <a:t>et </a:t>
            </a:r>
            <a:r>
              <a:rPr lang="fr-CH" sz="2000" b="1" dirty="0"/>
              <a:t>Th2</a:t>
            </a:r>
            <a:r>
              <a:rPr lang="fr-CH" sz="2000" dirty="0"/>
              <a:t> (cellules T helper de type 1 ou de type 2); plus récemment, une troisième population a été identifiée et appelée </a:t>
            </a:r>
            <a:r>
              <a:rPr lang="fr-CH" sz="2000" dirty="0" err="1"/>
              <a:t>celules</a:t>
            </a:r>
            <a:r>
              <a:rPr lang="fr-CH" sz="2000" dirty="0"/>
              <a:t> </a:t>
            </a:r>
            <a:r>
              <a:rPr lang="fr-CH" sz="2000" b="1" dirty="0"/>
              <a:t>Th17</a:t>
            </a:r>
            <a:r>
              <a:rPr lang="fr-CH" sz="2000" dirty="0"/>
              <a:t> parce que leur cytokine de marque est l’IL-17. Les cellules T régulatrices (</a:t>
            </a:r>
            <a:r>
              <a:rPr lang="fr-CH" sz="2000" b="1" dirty="0"/>
              <a:t>T Reg</a:t>
            </a:r>
            <a:r>
              <a:rPr lang="fr-CH" sz="2000" dirty="0"/>
              <a:t>) sont encore un autre sous-groupe de cellules </a:t>
            </a:r>
            <a:r>
              <a:rPr lang="fr-CH" sz="2000" dirty="0" err="1"/>
              <a:t>T</a:t>
            </a:r>
            <a:r>
              <a:rPr lang="fr-CH" sz="2000" dirty="0"/>
              <a:t> CD4; leur rôle est de supprimer les réponses immunitaires. </a:t>
            </a:r>
          </a:p>
          <a:p>
            <a:pPr>
              <a:spcBef>
                <a:spcPts val="1200"/>
              </a:spcBef>
            </a:pPr>
            <a:endParaRPr lang="fr-CH" sz="2000" dirty="0"/>
          </a:p>
        </p:txBody>
      </p:sp>
      <p:sp>
        <p:nvSpPr>
          <p:cNvPr id="4" name="Rectangle: Rounded Corners 3">
            <a:extLst>
              <a:ext uri="{FF2B5EF4-FFF2-40B4-BE49-F238E27FC236}">
                <a16:creationId xmlns:a16="http://schemas.microsoft.com/office/drawing/2014/main" id="{0759031C-3EF7-4E49-B954-CB93CD699E64}"/>
              </a:ext>
            </a:extLst>
          </p:cNvPr>
          <p:cNvSpPr/>
          <p:nvPr/>
        </p:nvSpPr>
        <p:spPr>
          <a:xfrm>
            <a:off x="5957228" y="1250106"/>
            <a:ext cx="1926336" cy="125662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solidFill>
                  <a:schemeClr val="bg1">
                    <a:lumMod val="50000"/>
                  </a:schemeClr>
                </a:solidFill>
              </a:rPr>
              <a:t>IgE, éosinophiles</a:t>
            </a:r>
          </a:p>
        </p:txBody>
      </p:sp>
      <p:sp>
        <p:nvSpPr>
          <p:cNvPr id="5" name="Rectangle: Rounded Corners 4">
            <a:extLst>
              <a:ext uri="{FF2B5EF4-FFF2-40B4-BE49-F238E27FC236}">
                <a16:creationId xmlns:a16="http://schemas.microsoft.com/office/drawing/2014/main" id="{B3647B58-0381-4316-BA49-38212E595ADA}"/>
              </a:ext>
            </a:extLst>
          </p:cNvPr>
          <p:cNvSpPr/>
          <p:nvPr/>
        </p:nvSpPr>
        <p:spPr>
          <a:xfrm>
            <a:off x="1552901" y="1250106"/>
            <a:ext cx="1926336" cy="125662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solidFill>
                  <a:schemeClr val="bg1">
                    <a:lumMod val="50000"/>
                  </a:schemeClr>
                </a:solidFill>
              </a:rPr>
              <a:t>Macrophages, phagocytose</a:t>
            </a:r>
          </a:p>
        </p:txBody>
      </p:sp>
      <p:sp>
        <p:nvSpPr>
          <p:cNvPr id="6" name="TextBox 5">
            <a:extLst>
              <a:ext uri="{FF2B5EF4-FFF2-40B4-BE49-F238E27FC236}">
                <a16:creationId xmlns:a16="http://schemas.microsoft.com/office/drawing/2014/main" id="{DA4B4104-6BB4-4B34-8480-0B2BAEDB4673}"/>
              </a:ext>
            </a:extLst>
          </p:cNvPr>
          <p:cNvSpPr txBox="1"/>
          <p:nvPr/>
        </p:nvSpPr>
        <p:spPr>
          <a:xfrm>
            <a:off x="3931757" y="1693753"/>
            <a:ext cx="1678665" cy="369332"/>
          </a:xfrm>
          <a:prstGeom prst="rect">
            <a:avLst/>
          </a:prstGeom>
          <a:solidFill>
            <a:schemeClr val="bg1">
              <a:lumMod val="85000"/>
            </a:schemeClr>
          </a:solidFill>
        </p:spPr>
        <p:txBody>
          <a:bodyPr wrap="none" rtlCol="0">
            <a:spAutoFit/>
          </a:bodyPr>
          <a:lstStyle/>
          <a:p>
            <a:r>
              <a:rPr lang="fr-CH" dirty="0"/>
              <a:t>Cellules T CD4+ </a:t>
            </a:r>
          </a:p>
        </p:txBody>
      </p:sp>
      <p:sp>
        <p:nvSpPr>
          <p:cNvPr id="44" name="Arrow: Right 43">
            <a:extLst>
              <a:ext uri="{FF2B5EF4-FFF2-40B4-BE49-F238E27FC236}">
                <a16:creationId xmlns:a16="http://schemas.microsoft.com/office/drawing/2014/main" id="{D10F0181-D823-4269-AA74-F5E52D3DA91C}"/>
              </a:ext>
            </a:extLst>
          </p:cNvPr>
          <p:cNvSpPr/>
          <p:nvPr/>
        </p:nvSpPr>
        <p:spPr>
          <a:xfrm>
            <a:off x="5610422" y="1693753"/>
            <a:ext cx="329184" cy="369332"/>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5" name="Arrow: Right 44">
            <a:extLst>
              <a:ext uri="{FF2B5EF4-FFF2-40B4-BE49-F238E27FC236}">
                <a16:creationId xmlns:a16="http://schemas.microsoft.com/office/drawing/2014/main" id="{A8382AF1-42E4-43B4-B2C2-AA4B8F5B6437}"/>
              </a:ext>
            </a:extLst>
          </p:cNvPr>
          <p:cNvSpPr/>
          <p:nvPr/>
        </p:nvSpPr>
        <p:spPr>
          <a:xfrm rot="10800000">
            <a:off x="3602572" y="1693753"/>
            <a:ext cx="329184" cy="369332"/>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883214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5D800-764D-46A7-BAA8-9B79E33097C2}"/>
              </a:ext>
            </a:extLst>
          </p:cNvPr>
          <p:cNvSpPr>
            <a:spLocks noGrp="1"/>
          </p:cNvSpPr>
          <p:nvPr>
            <p:ph type="title"/>
          </p:nvPr>
        </p:nvSpPr>
        <p:spPr>
          <a:xfrm>
            <a:off x="0" y="0"/>
            <a:ext cx="9144000" cy="950975"/>
          </a:xfrm>
        </p:spPr>
        <p:txBody>
          <a:bodyPr>
            <a:normAutofit fontScale="90000"/>
          </a:bodyPr>
          <a:lstStyle/>
          <a:p>
            <a:r>
              <a:rPr lang="fr-CH" dirty="0"/>
              <a:t>Développement et caractéristiques des sous-groupes </a:t>
            </a:r>
            <a:br>
              <a:rPr lang="fr-CH" dirty="0"/>
            </a:br>
            <a:r>
              <a:rPr lang="fr-CH" dirty="0"/>
              <a:t>de lymphocytes T CD4+ helper</a:t>
            </a:r>
          </a:p>
        </p:txBody>
      </p:sp>
      <p:sp>
        <p:nvSpPr>
          <p:cNvPr id="3" name="Content Placeholder 2">
            <a:extLst>
              <a:ext uri="{FF2B5EF4-FFF2-40B4-BE49-F238E27FC236}">
                <a16:creationId xmlns:a16="http://schemas.microsoft.com/office/drawing/2014/main" id="{45DDEA80-EF32-4B46-8B86-46A4C5185F7B}"/>
              </a:ext>
            </a:extLst>
          </p:cNvPr>
          <p:cNvSpPr>
            <a:spLocks noGrp="1"/>
          </p:cNvSpPr>
          <p:nvPr>
            <p:ph idx="1"/>
          </p:nvPr>
        </p:nvSpPr>
        <p:spPr>
          <a:xfrm>
            <a:off x="204597" y="5297815"/>
            <a:ext cx="8734806" cy="1523999"/>
          </a:xfrm>
        </p:spPr>
        <p:txBody>
          <a:bodyPr>
            <a:normAutofit/>
          </a:bodyPr>
          <a:lstStyle/>
          <a:p>
            <a:pPr marL="0" indent="0">
              <a:buNone/>
            </a:pPr>
            <a:r>
              <a:rPr lang="fr-CH" sz="1800" dirty="0"/>
              <a:t>A noter: nombre de cellules T helper sont difficilement classifiables dans les sous-groupes bien distincts et polarisés ci-dessus. </a:t>
            </a:r>
          </a:p>
          <a:p>
            <a:pPr marL="0" indent="0">
              <a:buNone/>
            </a:pPr>
            <a:r>
              <a:rPr lang="fr-CH" sz="1800" dirty="0"/>
              <a:t>GM-CSF, granulocyte-macrophage </a:t>
            </a:r>
            <a:r>
              <a:rPr lang="fr-CH" sz="1800" dirty="0" err="1"/>
              <a:t>colony-stimulating</a:t>
            </a:r>
            <a:r>
              <a:rPr lang="fr-CH" sz="1800" dirty="0"/>
              <a:t> factor; IFN, </a:t>
            </a:r>
            <a:r>
              <a:rPr lang="fr-CH" sz="1800" dirty="0" err="1"/>
              <a:t>interferon</a:t>
            </a:r>
            <a:r>
              <a:rPr lang="fr-CH" sz="1800" dirty="0"/>
              <a:t>; </a:t>
            </a:r>
            <a:r>
              <a:rPr lang="fr-CH" sz="1800" dirty="0" err="1"/>
              <a:t>Ig</a:t>
            </a:r>
            <a:r>
              <a:rPr lang="fr-CH" sz="1800" dirty="0"/>
              <a:t>, </a:t>
            </a:r>
            <a:r>
              <a:rPr lang="fr-CH" sz="1800" dirty="0" err="1"/>
              <a:t>immunoglobulin</a:t>
            </a:r>
            <a:r>
              <a:rPr lang="fr-CH" sz="1800" dirty="0"/>
              <a:t>; IL, </a:t>
            </a:r>
            <a:r>
              <a:rPr lang="fr-CH" sz="1800" dirty="0" err="1"/>
              <a:t>interleukin</a:t>
            </a:r>
            <a:r>
              <a:rPr lang="fr-CH" sz="1800" dirty="0"/>
              <a:t>; TNF, </a:t>
            </a:r>
            <a:r>
              <a:rPr lang="fr-CH" sz="1800" dirty="0" err="1"/>
              <a:t>tumor</a:t>
            </a:r>
            <a:r>
              <a:rPr lang="fr-CH" sz="1800" dirty="0"/>
              <a:t> </a:t>
            </a:r>
            <a:r>
              <a:rPr lang="fr-CH" sz="1800" dirty="0" err="1"/>
              <a:t>necrosis</a:t>
            </a:r>
            <a:r>
              <a:rPr lang="fr-CH" sz="1800" dirty="0"/>
              <a:t> factor.</a:t>
            </a:r>
          </a:p>
          <a:p>
            <a:pPr marL="0" indent="0">
              <a:buNone/>
            </a:pPr>
            <a:endParaRPr lang="fr-CH" sz="1800" dirty="0"/>
          </a:p>
        </p:txBody>
      </p:sp>
      <p:pic>
        <p:nvPicPr>
          <p:cNvPr id="4" name="Image 2" descr="dia_24.jpg">
            <a:extLst>
              <a:ext uri="{FF2B5EF4-FFF2-40B4-BE49-F238E27FC236}">
                <a16:creationId xmlns:a16="http://schemas.microsoft.com/office/drawing/2014/main" id="{1EB930D8-320D-47C5-A26C-82C5CC2CF8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36895"/>
            <a:ext cx="5594011" cy="3076705"/>
          </a:xfrm>
          <a:prstGeom prst="rect">
            <a:avLst/>
          </a:prstGeom>
        </p:spPr>
      </p:pic>
      <p:graphicFrame>
        <p:nvGraphicFramePr>
          <p:cNvPr id="5" name="Table 4">
            <a:extLst>
              <a:ext uri="{FF2B5EF4-FFF2-40B4-BE49-F238E27FC236}">
                <a16:creationId xmlns:a16="http://schemas.microsoft.com/office/drawing/2014/main" id="{2225847F-2EEE-4DD9-A422-21FB291BC1D8}"/>
              </a:ext>
            </a:extLst>
          </p:cNvPr>
          <p:cNvGraphicFramePr>
            <a:graphicFrameLocks noGrp="1"/>
          </p:cNvGraphicFramePr>
          <p:nvPr>
            <p:extLst>
              <p:ext uri="{D42A27DB-BD31-4B8C-83A1-F6EECF244321}">
                <p14:modId xmlns:p14="http://schemas.microsoft.com/office/powerpoint/2010/main" val="469396457"/>
              </p:ext>
            </p:extLst>
          </p:nvPr>
        </p:nvGraphicFramePr>
        <p:xfrm>
          <a:off x="5679571" y="1365828"/>
          <a:ext cx="3398061" cy="3418840"/>
        </p:xfrm>
        <a:graphic>
          <a:graphicData uri="http://schemas.openxmlformats.org/drawingml/2006/table">
            <a:tbl>
              <a:tblPr firstRow="1" bandRow="1">
                <a:tableStyleId>{8799B23B-EC83-4686-B30A-512413B5E67A}</a:tableStyleId>
              </a:tblPr>
              <a:tblGrid>
                <a:gridCol w="1377532">
                  <a:extLst>
                    <a:ext uri="{9D8B030D-6E8A-4147-A177-3AD203B41FA5}">
                      <a16:colId xmlns:a16="http://schemas.microsoft.com/office/drawing/2014/main" val="1031502917"/>
                    </a:ext>
                  </a:extLst>
                </a:gridCol>
                <a:gridCol w="811162">
                  <a:extLst>
                    <a:ext uri="{9D8B030D-6E8A-4147-A177-3AD203B41FA5}">
                      <a16:colId xmlns:a16="http://schemas.microsoft.com/office/drawing/2014/main" val="1223107604"/>
                    </a:ext>
                  </a:extLst>
                </a:gridCol>
                <a:gridCol w="1209367">
                  <a:extLst>
                    <a:ext uri="{9D8B030D-6E8A-4147-A177-3AD203B41FA5}">
                      <a16:colId xmlns:a16="http://schemas.microsoft.com/office/drawing/2014/main" val="2592070590"/>
                    </a:ext>
                  </a:extLst>
                </a:gridCol>
              </a:tblGrid>
              <a:tr h="370840">
                <a:tc>
                  <a:txBody>
                    <a:bodyPr/>
                    <a:lstStyle/>
                    <a:p>
                      <a:pPr algn="l"/>
                      <a:r>
                        <a:rPr lang="fr-CH" sz="1400" dirty="0"/>
                        <a:t>Caractéristiques</a:t>
                      </a:r>
                    </a:p>
                  </a:txBody>
                  <a:tcPr/>
                </a:tc>
                <a:tc>
                  <a:txBody>
                    <a:bodyPr/>
                    <a:lstStyle/>
                    <a:p>
                      <a:pPr algn="ctr"/>
                      <a:r>
                        <a:rPr lang="fr-CH" sz="1400" dirty="0"/>
                        <a:t>Th1</a:t>
                      </a:r>
                    </a:p>
                  </a:txBody>
                  <a:tcPr/>
                </a:tc>
                <a:tc>
                  <a:txBody>
                    <a:bodyPr/>
                    <a:lstStyle/>
                    <a:p>
                      <a:pPr algn="ctr"/>
                      <a:r>
                        <a:rPr lang="fr-CH" sz="1400" dirty="0"/>
                        <a:t>Th2</a:t>
                      </a:r>
                    </a:p>
                  </a:txBody>
                  <a:tcPr/>
                </a:tc>
                <a:extLst>
                  <a:ext uri="{0D108BD9-81ED-4DB2-BD59-A6C34878D82A}">
                    <a16:rowId xmlns:a16="http://schemas.microsoft.com/office/drawing/2014/main" val="513269247"/>
                  </a:ext>
                </a:extLst>
              </a:tr>
              <a:tr h="370840">
                <a:tc>
                  <a:txBody>
                    <a:bodyPr/>
                    <a:lstStyle/>
                    <a:p>
                      <a:pPr algn="l"/>
                      <a:r>
                        <a:rPr lang="fr-CH" sz="1400" i="1" dirty="0"/>
                        <a:t>Cytokines</a:t>
                      </a:r>
                    </a:p>
                    <a:p>
                      <a:pPr marL="0" indent="0" algn="l">
                        <a:buFont typeface="Arial" panose="020B0604020202020204" pitchFamily="34" charset="0"/>
                        <a:buNone/>
                      </a:pPr>
                      <a:r>
                        <a:rPr lang="fr-CH" sz="1400" dirty="0"/>
                        <a:t>IFN-γ, IL-2, TNF</a:t>
                      </a:r>
                    </a:p>
                    <a:p>
                      <a:pPr marL="0" indent="0" algn="l">
                        <a:buFont typeface="Arial" panose="020B0604020202020204" pitchFamily="34" charset="0"/>
                        <a:buNone/>
                      </a:pPr>
                      <a:r>
                        <a:rPr lang="fr-CH" sz="1400" dirty="0"/>
                        <a:t>IL-4, IL-5, IL-13</a:t>
                      </a:r>
                    </a:p>
                    <a:p>
                      <a:pPr marL="0" indent="0" algn="l">
                        <a:buFont typeface="Arial" panose="020B0604020202020204" pitchFamily="34" charset="0"/>
                        <a:buNone/>
                      </a:pPr>
                      <a:r>
                        <a:rPr lang="fr-CH" sz="1400" dirty="0"/>
                        <a:t>IL-10</a:t>
                      </a:r>
                    </a:p>
                    <a:p>
                      <a:pPr marL="0" indent="0" algn="l">
                        <a:buFont typeface="Arial" panose="020B0604020202020204" pitchFamily="34" charset="0"/>
                        <a:buNone/>
                      </a:pPr>
                      <a:r>
                        <a:rPr lang="fr-CH" sz="1400" dirty="0"/>
                        <a:t>IL-3, GM-CSF</a:t>
                      </a:r>
                    </a:p>
                  </a:txBody>
                  <a:tcPr/>
                </a:tc>
                <a:tc>
                  <a:txBody>
                    <a:bodyPr/>
                    <a:lstStyle/>
                    <a:p>
                      <a:pPr algn="ctr"/>
                      <a:endParaRPr lang="fr-CH" sz="1400" b="1" dirty="0"/>
                    </a:p>
                    <a:p>
                      <a:pPr algn="ctr"/>
                      <a:r>
                        <a:rPr lang="fr-CH" sz="1400" b="1" dirty="0"/>
                        <a:t>+++</a:t>
                      </a:r>
                    </a:p>
                    <a:p>
                      <a:pPr algn="ctr"/>
                      <a:r>
                        <a:rPr lang="fr-CH" sz="1400" b="1" dirty="0"/>
                        <a:t>-</a:t>
                      </a:r>
                    </a:p>
                    <a:p>
                      <a:pPr algn="ctr"/>
                      <a:r>
                        <a:rPr lang="fr-CH" sz="1400" b="1" dirty="0"/>
                        <a:t>+/-</a:t>
                      </a:r>
                    </a:p>
                    <a:p>
                      <a:pPr algn="ctr"/>
                      <a:r>
                        <a:rPr lang="fr-CH" sz="1400" b="1" dirty="0"/>
                        <a:t>++</a:t>
                      </a:r>
                    </a:p>
                  </a:txBody>
                  <a:tcPr/>
                </a:tc>
                <a:tc>
                  <a:txBody>
                    <a:bodyPr/>
                    <a:lstStyle/>
                    <a:p>
                      <a:pPr algn="ctr"/>
                      <a:endParaRPr lang="fr-CH" sz="1400" b="1" dirty="0"/>
                    </a:p>
                    <a:p>
                      <a:pPr algn="ctr"/>
                      <a:r>
                        <a:rPr lang="fr-CH" sz="1400" b="1" dirty="0"/>
                        <a:t>-</a:t>
                      </a:r>
                    </a:p>
                    <a:p>
                      <a:pPr algn="ctr"/>
                      <a:r>
                        <a:rPr lang="fr-CH" sz="1400" b="1" dirty="0"/>
                        <a:t>+++</a:t>
                      </a:r>
                    </a:p>
                    <a:p>
                      <a:pPr algn="ctr"/>
                      <a:r>
                        <a:rPr lang="fr-CH" sz="1400" b="1" dirty="0"/>
                        <a:t>++</a:t>
                      </a:r>
                    </a:p>
                    <a:p>
                      <a:pPr algn="ctr"/>
                      <a:r>
                        <a:rPr lang="fr-CH" sz="1400" b="1" dirty="0"/>
                        <a:t>++</a:t>
                      </a:r>
                    </a:p>
                  </a:txBody>
                  <a:tcPr/>
                </a:tc>
                <a:extLst>
                  <a:ext uri="{0D108BD9-81ED-4DB2-BD59-A6C34878D82A}">
                    <a16:rowId xmlns:a16="http://schemas.microsoft.com/office/drawing/2014/main" val="1091785272"/>
                  </a:ext>
                </a:extLst>
              </a:tr>
              <a:tr h="370840">
                <a:tc>
                  <a:txBody>
                    <a:bodyPr/>
                    <a:lstStyle/>
                    <a:p>
                      <a:pPr algn="l"/>
                      <a:r>
                        <a:rPr lang="fr-CH" sz="1400" dirty="0"/>
                        <a:t>Isotypes d’anticorps stimulés</a:t>
                      </a:r>
                    </a:p>
                  </a:txBody>
                  <a:tcPr/>
                </a:tc>
                <a:tc>
                  <a:txBody>
                    <a:bodyPr/>
                    <a:lstStyle/>
                    <a:p>
                      <a:pPr algn="l"/>
                      <a:r>
                        <a:rPr lang="fr-CH" sz="1400" dirty="0"/>
                        <a:t>IgG2a (souris)</a:t>
                      </a:r>
                    </a:p>
                  </a:txBody>
                  <a:tcPr/>
                </a:tc>
                <a:tc>
                  <a:txBody>
                    <a:bodyPr/>
                    <a:lstStyle/>
                    <a:p>
                      <a:pPr algn="l"/>
                      <a:r>
                        <a:rPr lang="fr-CH" sz="1400" dirty="0"/>
                        <a:t>IgE, IgG1 (souris)/IgG4 (homme)</a:t>
                      </a:r>
                    </a:p>
                  </a:txBody>
                  <a:tcPr/>
                </a:tc>
                <a:extLst>
                  <a:ext uri="{0D108BD9-81ED-4DB2-BD59-A6C34878D82A}">
                    <a16:rowId xmlns:a16="http://schemas.microsoft.com/office/drawing/2014/main" val="2496092867"/>
                  </a:ext>
                </a:extLst>
              </a:tr>
              <a:tr h="370840">
                <a:tc>
                  <a:txBody>
                    <a:bodyPr/>
                    <a:lstStyle/>
                    <a:p>
                      <a:pPr algn="l"/>
                      <a:r>
                        <a:rPr lang="fr-CH" sz="1400" dirty="0"/>
                        <a:t>Activation des macrophages à tuer les microbes ingérés</a:t>
                      </a:r>
                    </a:p>
                  </a:txBody>
                  <a:tcPr/>
                </a:tc>
                <a:tc>
                  <a:txBody>
                    <a:bodyPr/>
                    <a:lstStyle/>
                    <a:p>
                      <a:pPr algn="ctr"/>
                      <a:r>
                        <a:rPr lang="fr-CH" sz="1400" b="1" dirty="0"/>
                        <a:t>+++</a:t>
                      </a:r>
                    </a:p>
                  </a:txBody>
                  <a:tcPr/>
                </a:tc>
                <a:tc>
                  <a:txBody>
                    <a:bodyPr/>
                    <a:lstStyle/>
                    <a:p>
                      <a:pPr algn="ctr"/>
                      <a:r>
                        <a:rPr lang="fr-CH" sz="1400" b="1" dirty="0"/>
                        <a:t>-</a:t>
                      </a:r>
                    </a:p>
                  </a:txBody>
                  <a:tcPr/>
                </a:tc>
                <a:extLst>
                  <a:ext uri="{0D108BD9-81ED-4DB2-BD59-A6C34878D82A}">
                    <a16:rowId xmlns:a16="http://schemas.microsoft.com/office/drawing/2014/main" val="3758592514"/>
                  </a:ext>
                </a:extLst>
              </a:tr>
            </a:tbl>
          </a:graphicData>
        </a:graphic>
      </p:graphicFrame>
    </p:spTree>
    <p:extLst>
      <p:ext uri="{BB962C8B-B14F-4D97-AF65-F5344CB8AC3E}">
        <p14:creationId xmlns:p14="http://schemas.microsoft.com/office/powerpoint/2010/main" val="5950180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4714C-0546-48AC-A5CB-2C4102AC00EF}"/>
              </a:ext>
            </a:extLst>
          </p:cNvPr>
          <p:cNvSpPr>
            <a:spLocks noGrp="1"/>
          </p:cNvSpPr>
          <p:nvPr>
            <p:ph type="title"/>
          </p:nvPr>
        </p:nvSpPr>
        <p:spPr/>
        <p:txBody>
          <a:bodyPr>
            <a:normAutofit/>
          </a:bodyPr>
          <a:lstStyle/>
          <a:p>
            <a:r>
              <a:rPr lang="fr-CH" dirty="0"/>
              <a:t>Fonction des cellules CD4+ Th1 </a:t>
            </a:r>
          </a:p>
        </p:txBody>
      </p:sp>
      <p:sp>
        <p:nvSpPr>
          <p:cNvPr id="3" name="Content Placeholder 2">
            <a:extLst>
              <a:ext uri="{FF2B5EF4-FFF2-40B4-BE49-F238E27FC236}">
                <a16:creationId xmlns:a16="http://schemas.microsoft.com/office/drawing/2014/main" id="{A7FB2615-CE5F-4A76-89D2-77F822B59576}"/>
              </a:ext>
            </a:extLst>
          </p:cNvPr>
          <p:cNvSpPr>
            <a:spLocks noGrp="1"/>
          </p:cNvSpPr>
          <p:nvPr>
            <p:ph sz="half" idx="1"/>
          </p:nvPr>
        </p:nvSpPr>
        <p:spPr>
          <a:xfrm>
            <a:off x="275082" y="1472057"/>
            <a:ext cx="3886200" cy="4351338"/>
          </a:xfrm>
        </p:spPr>
        <p:txBody>
          <a:bodyPr>
            <a:normAutofit fontScale="92500" lnSpcReduction="10000"/>
          </a:bodyPr>
          <a:lstStyle/>
          <a:p>
            <a:pPr marL="0" indent="0">
              <a:buNone/>
            </a:pPr>
            <a:r>
              <a:rPr lang="fr-CH" dirty="0"/>
              <a:t>Les cellules Th1 produisent la cytokine </a:t>
            </a:r>
            <a:r>
              <a:rPr lang="fr-CH" b="1" dirty="0"/>
              <a:t>interféron-γ (IFN-γ)</a:t>
            </a:r>
            <a:r>
              <a:rPr lang="fr-CH" dirty="0"/>
              <a:t>, qui permet:</a:t>
            </a:r>
          </a:p>
          <a:p>
            <a:r>
              <a:rPr lang="fr-CH" dirty="0"/>
              <a:t>d’activer les phagocytes à tuer les microbes ingérés </a:t>
            </a:r>
          </a:p>
          <a:p>
            <a:r>
              <a:rPr lang="fr-CH" dirty="0"/>
              <a:t>de stimuler la production d’isotypes d’anticorps qui favorisent la phagocytose/ l’opsonisation des microbes </a:t>
            </a:r>
          </a:p>
          <a:p>
            <a:r>
              <a:rPr lang="fr-CH" dirty="0"/>
              <a:t>de stimuler l’expression des molécules MHC de classe II et des </a:t>
            </a:r>
            <a:r>
              <a:rPr lang="fr-CH" dirty="0" err="1"/>
              <a:t>co</a:t>
            </a:r>
            <a:r>
              <a:rPr lang="fr-CH" dirty="0"/>
              <a:t>-stimulateurs B7 sur les macrophages et les cellules dendritiques, afin d’amplifier les réponses de cellules T</a:t>
            </a:r>
          </a:p>
        </p:txBody>
      </p:sp>
      <p:pic>
        <p:nvPicPr>
          <p:cNvPr id="5" name="Picture 2">
            <a:extLst>
              <a:ext uri="{FF2B5EF4-FFF2-40B4-BE49-F238E27FC236}">
                <a16:creationId xmlns:a16="http://schemas.microsoft.com/office/drawing/2014/main" id="{E55D6B32-30CA-4FB6-A881-60C5BB7530B2}"/>
              </a:ext>
            </a:extLst>
          </p:cNvPr>
          <p:cNvPicPr>
            <a:picLocks noChangeAspect="1"/>
          </p:cNvPicPr>
          <p:nvPr/>
        </p:nvPicPr>
        <p:blipFill rotWithShape="1">
          <a:blip r:embed="rId2">
            <a:extLst>
              <a:ext uri="{28A0092B-C50C-407E-A947-70E740481C1C}">
                <a14:useLocalDpi xmlns:a14="http://schemas.microsoft.com/office/drawing/2010/main" val="0"/>
              </a:ext>
            </a:extLst>
          </a:blip>
          <a:srcRect t="1553"/>
          <a:stretch/>
        </p:blipFill>
        <p:spPr bwMode="auto">
          <a:xfrm>
            <a:off x="4252913" y="1328928"/>
            <a:ext cx="4787900" cy="47119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83573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002CA-C94C-44A6-930E-7B7D8638A73C}"/>
              </a:ext>
            </a:extLst>
          </p:cNvPr>
          <p:cNvSpPr>
            <a:spLocks noGrp="1"/>
          </p:cNvSpPr>
          <p:nvPr>
            <p:ph type="title"/>
          </p:nvPr>
        </p:nvSpPr>
        <p:spPr/>
        <p:txBody>
          <a:bodyPr>
            <a:normAutofit/>
          </a:bodyPr>
          <a:lstStyle/>
          <a:p>
            <a:r>
              <a:rPr lang="fr-CH" dirty="0"/>
              <a:t>Fonction des cellules CD4+ Th2</a:t>
            </a:r>
          </a:p>
        </p:txBody>
      </p:sp>
      <p:sp>
        <p:nvSpPr>
          <p:cNvPr id="3" name="Content Placeholder 2">
            <a:extLst>
              <a:ext uri="{FF2B5EF4-FFF2-40B4-BE49-F238E27FC236}">
                <a16:creationId xmlns:a16="http://schemas.microsoft.com/office/drawing/2014/main" id="{86D30111-3920-4D82-90BF-813856F7193E}"/>
              </a:ext>
            </a:extLst>
          </p:cNvPr>
          <p:cNvSpPr>
            <a:spLocks noGrp="1"/>
          </p:cNvSpPr>
          <p:nvPr>
            <p:ph sz="half" idx="1"/>
          </p:nvPr>
        </p:nvSpPr>
        <p:spPr>
          <a:xfrm>
            <a:off x="238506" y="975295"/>
            <a:ext cx="4516374" cy="4351338"/>
          </a:xfrm>
        </p:spPr>
        <p:txBody>
          <a:bodyPr>
            <a:noAutofit/>
          </a:bodyPr>
          <a:lstStyle/>
          <a:p>
            <a:pPr marL="0" indent="0">
              <a:buNone/>
            </a:pPr>
            <a:r>
              <a:rPr lang="fr-CH" sz="1800" dirty="0"/>
              <a:t>L’</a:t>
            </a:r>
            <a:r>
              <a:rPr lang="fr-CH" sz="1800" b="1" dirty="0"/>
              <a:t>IL-4</a:t>
            </a:r>
            <a:r>
              <a:rPr lang="fr-CH" sz="1800" dirty="0"/>
              <a:t> produite par les cellules Th2</a:t>
            </a:r>
          </a:p>
          <a:p>
            <a:r>
              <a:rPr lang="fr-CH" sz="1800" dirty="0"/>
              <a:t>stimule la production d’IgE et d’IL-5, qui activent les éosinophiles. L’IgE active les mastocytes et se fixe aux éosinophiles, important dans l’élimination des parasites helminthes. </a:t>
            </a:r>
          </a:p>
          <a:p>
            <a:pPr marL="0" indent="0">
              <a:buNone/>
            </a:pPr>
            <a:r>
              <a:rPr lang="fr-CH" sz="1800" dirty="0"/>
              <a:t>L’</a:t>
            </a:r>
            <a:r>
              <a:rPr lang="fr-CH" sz="1800" b="1" dirty="0"/>
              <a:t>IL-4 et IL-13 </a:t>
            </a:r>
            <a:r>
              <a:rPr lang="fr-CH" sz="1800" dirty="0"/>
              <a:t>produite par les cellules Th2</a:t>
            </a:r>
          </a:p>
          <a:p>
            <a:r>
              <a:rPr lang="fr-CH" sz="1800" dirty="0"/>
              <a:t>favorisent l’expulsion des parasites des muqueuses et inhibent l’entrée des microbes en stimulant la sécrétion de mucus.</a:t>
            </a:r>
          </a:p>
          <a:p>
            <a:pPr marL="457200" lvl="1" indent="0">
              <a:buNone/>
            </a:pPr>
            <a:r>
              <a:rPr lang="fr-CH" sz="1400" dirty="0"/>
              <a:t>IL-13 </a:t>
            </a:r>
            <a:r>
              <a:rPr lang="fr-CH" sz="1400" dirty="0">
                <a:sym typeface="Wingdings" panose="05000000000000000000" pitchFamily="2" charset="2"/>
              </a:rPr>
              <a:t> </a:t>
            </a:r>
            <a:r>
              <a:rPr lang="fr-CH" sz="1400" dirty="0"/>
              <a:t>production de mucus</a:t>
            </a:r>
          </a:p>
          <a:p>
            <a:pPr marL="457200" lvl="1" indent="0">
              <a:buNone/>
            </a:pPr>
            <a:r>
              <a:rPr lang="fr-CH" sz="1400" dirty="0"/>
              <a:t>IL-4 </a:t>
            </a:r>
            <a:r>
              <a:rPr lang="fr-CH" sz="1400" dirty="0">
                <a:sym typeface="Wingdings" panose="05000000000000000000" pitchFamily="2" charset="2"/>
              </a:rPr>
              <a:t> </a:t>
            </a:r>
            <a:r>
              <a:rPr lang="fr-CH" sz="1400" dirty="0"/>
              <a:t>contraction des muscles lisses</a:t>
            </a:r>
          </a:p>
          <a:p>
            <a:r>
              <a:rPr lang="fr-CH" sz="1800" dirty="0"/>
              <a:t>Inhibent les activités microbicides des  macrophages et ce faisant suppriment l’immunité médiée par les cellules Th1 afin de contrebalancer l’activation des cellules Th1 et Th2 en réponse au microbe. </a:t>
            </a:r>
          </a:p>
          <a:p>
            <a:pPr marL="0" indent="0">
              <a:buNone/>
            </a:pPr>
            <a:r>
              <a:rPr lang="fr-CH" sz="1800" b="1" dirty="0"/>
              <a:t>Les réactions allergiques sont des réaction Th2-like en réponse aux allergènes qui imitent des antigènes étrangers.</a:t>
            </a:r>
          </a:p>
          <a:p>
            <a:pPr marL="0" indent="0">
              <a:buNone/>
            </a:pPr>
            <a:endParaRPr lang="fr-CH" sz="1800" dirty="0"/>
          </a:p>
          <a:p>
            <a:pPr marL="0" indent="0">
              <a:buNone/>
            </a:pPr>
            <a:endParaRPr lang="fr-CH" sz="1800" dirty="0"/>
          </a:p>
        </p:txBody>
      </p:sp>
      <p:pic>
        <p:nvPicPr>
          <p:cNvPr id="5" name="Image 2" descr="Dia_26.jpg">
            <a:extLst>
              <a:ext uri="{FF2B5EF4-FFF2-40B4-BE49-F238E27FC236}">
                <a16:creationId xmlns:a16="http://schemas.microsoft.com/office/drawing/2014/main" id="{A32351D7-1978-42CD-B3C9-B24DCFB3ECAA}"/>
              </a:ext>
            </a:extLst>
          </p:cNvPr>
          <p:cNvPicPr>
            <a:picLocks noChangeAspect="1"/>
          </p:cNvPicPr>
          <p:nvPr/>
        </p:nvPicPr>
        <p:blipFill rotWithShape="1">
          <a:blip r:embed="rId2">
            <a:extLst>
              <a:ext uri="{28A0092B-C50C-407E-A947-70E740481C1C}">
                <a14:useLocalDpi xmlns:a14="http://schemas.microsoft.com/office/drawing/2010/main" val="0"/>
              </a:ext>
            </a:extLst>
          </a:blip>
          <a:srcRect l="6686" r="9178"/>
          <a:stretch/>
        </p:blipFill>
        <p:spPr>
          <a:xfrm>
            <a:off x="4572000" y="975295"/>
            <a:ext cx="4455200" cy="4236220"/>
          </a:xfrm>
          <a:prstGeom prst="rect">
            <a:avLst/>
          </a:prstGeom>
        </p:spPr>
      </p:pic>
    </p:spTree>
    <p:extLst>
      <p:ext uri="{BB962C8B-B14F-4D97-AF65-F5344CB8AC3E}">
        <p14:creationId xmlns:p14="http://schemas.microsoft.com/office/powerpoint/2010/main" val="32191273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52888-1E54-4038-A01B-F39C822411DB}"/>
              </a:ext>
            </a:extLst>
          </p:cNvPr>
          <p:cNvSpPr>
            <a:spLocks noGrp="1"/>
          </p:cNvSpPr>
          <p:nvPr>
            <p:ph type="title"/>
          </p:nvPr>
        </p:nvSpPr>
        <p:spPr/>
        <p:txBody>
          <a:bodyPr/>
          <a:lstStyle/>
          <a:p>
            <a:r>
              <a:rPr lang="fr-CH" dirty="0"/>
              <a:t>Développement du sous-groupe Th1</a:t>
            </a:r>
          </a:p>
        </p:txBody>
      </p:sp>
      <p:sp>
        <p:nvSpPr>
          <p:cNvPr id="3" name="Content Placeholder 2">
            <a:extLst>
              <a:ext uri="{FF2B5EF4-FFF2-40B4-BE49-F238E27FC236}">
                <a16:creationId xmlns:a16="http://schemas.microsoft.com/office/drawing/2014/main" id="{59280C9F-787D-4247-97D9-41CE350E956D}"/>
              </a:ext>
            </a:extLst>
          </p:cNvPr>
          <p:cNvSpPr>
            <a:spLocks noGrp="1"/>
          </p:cNvSpPr>
          <p:nvPr>
            <p:ph sz="half" idx="1"/>
          </p:nvPr>
        </p:nvSpPr>
        <p:spPr>
          <a:xfrm>
            <a:off x="177546" y="959993"/>
            <a:ext cx="5596448" cy="4351338"/>
          </a:xfrm>
        </p:spPr>
        <p:txBody>
          <a:bodyPr>
            <a:normAutofit/>
          </a:bodyPr>
          <a:lstStyle/>
          <a:p>
            <a:pPr marL="0" indent="0">
              <a:buNone/>
            </a:pPr>
            <a:r>
              <a:rPr lang="fr-CH" sz="1800" dirty="0"/>
              <a:t>Les </a:t>
            </a:r>
            <a:r>
              <a:rPr lang="fr-CH" sz="1800" b="1" dirty="0"/>
              <a:t>cytokines</a:t>
            </a:r>
            <a:r>
              <a:rPr lang="fr-CH" sz="1800" dirty="0"/>
              <a:t> qui favorisent le développement des réponses Th1:</a:t>
            </a:r>
          </a:p>
          <a:p>
            <a:r>
              <a:rPr lang="fr-CH" sz="1800" b="1" dirty="0"/>
              <a:t>IL-12 (et IL-18) </a:t>
            </a:r>
            <a:r>
              <a:rPr lang="fr-CH" sz="1800" dirty="0"/>
              <a:t>produites par des cellules dendritiques et des macrophages stimulés par un microbe</a:t>
            </a:r>
          </a:p>
          <a:p>
            <a:r>
              <a:rPr lang="fr-CH" sz="1800" b="1" dirty="0"/>
              <a:t>IFN-γ </a:t>
            </a:r>
            <a:r>
              <a:rPr lang="fr-CH" sz="1800" dirty="0"/>
              <a:t>produit par les cellules NK ou par les cellules T répondantes elles-mêmes</a:t>
            </a:r>
          </a:p>
          <a:p>
            <a:endParaRPr lang="fr-CH" sz="1800" dirty="0"/>
          </a:p>
          <a:p>
            <a:pPr marL="0" indent="0">
              <a:buNone/>
            </a:pPr>
            <a:r>
              <a:rPr lang="fr-CH" sz="1800" dirty="0"/>
              <a:t>Les </a:t>
            </a:r>
            <a:r>
              <a:rPr lang="fr-CH" sz="1800" b="1" dirty="0"/>
              <a:t>facteurs de transcription </a:t>
            </a:r>
            <a:r>
              <a:rPr lang="fr-CH" sz="1800" dirty="0"/>
              <a:t>impliqués dans la différenciation des cellules Th1</a:t>
            </a:r>
          </a:p>
          <a:p>
            <a:r>
              <a:rPr lang="fr-CH" sz="1800" b="1" dirty="0" err="1"/>
              <a:t>T-bet</a:t>
            </a:r>
            <a:r>
              <a:rPr lang="fr-CH" sz="1800" dirty="0"/>
              <a:t> (induit par IFN- γ) </a:t>
            </a:r>
          </a:p>
          <a:p>
            <a:r>
              <a:rPr lang="fr-CH" sz="1800" b="1" dirty="0"/>
              <a:t>Stat4</a:t>
            </a:r>
            <a:r>
              <a:rPr lang="fr-CH" sz="1800" dirty="0"/>
              <a:t> (induit par IL-12)</a:t>
            </a:r>
          </a:p>
          <a:p>
            <a:endParaRPr lang="fr-CH" sz="1800" dirty="0"/>
          </a:p>
        </p:txBody>
      </p:sp>
      <p:pic>
        <p:nvPicPr>
          <p:cNvPr id="5" name="Image 2" descr="dia_27.jpg">
            <a:extLst>
              <a:ext uri="{FF2B5EF4-FFF2-40B4-BE49-F238E27FC236}">
                <a16:creationId xmlns:a16="http://schemas.microsoft.com/office/drawing/2014/main" id="{C417772C-609A-43D8-B321-0B467C34A4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1504" y="2188138"/>
            <a:ext cx="4492496" cy="4592329"/>
          </a:xfrm>
          <a:prstGeom prst="rect">
            <a:avLst/>
          </a:prstGeom>
        </p:spPr>
      </p:pic>
    </p:spTree>
    <p:extLst>
      <p:ext uri="{BB962C8B-B14F-4D97-AF65-F5344CB8AC3E}">
        <p14:creationId xmlns:p14="http://schemas.microsoft.com/office/powerpoint/2010/main" val="25869791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FF9FC6-85EF-497A-BF3F-B5DA6B839D10}"/>
              </a:ext>
            </a:extLst>
          </p:cNvPr>
          <p:cNvSpPr>
            <a:spLocks noGrp="1"/>
          </p:cNvSpPr>
          <p:nvPr>
            <p:ph type="title"/>
          </p:nvPr>
        </p:nvSpPr>
        <p:spPr/>
        <p:txBody>
          <a:bodyPr/>
          <a:lstStyle/>
          <a:p>
            <a:r>
              <a:rPr lang="fr-CH" dirty="0"/>
              <a:t>Développement du sous-groupe Th2</a:t>
            </a:r>
            <a:endParaRPr lang="en-GB" dirty="0"/>
          </a:p>
        </p:txBody>
      </p:sp>
      <p:sp>
        <p:nvSpPr>
          <p:cNvPr id="57350" name="TextBox 5">
            <a:extLst>
              <a:ext uri="{FF2B5EF4-FFF2-40B4-BE49-F238E27FC236}">
                <a16:creationId xmlns:a16="http://schemas.microsoft.com/office/drawing/2014/main" id="{EB322BA0-137A-384F-BC77-0217580D335A}"/>
              </a:ext>
            </a:extLst>
          </p:cNvPr>
          <p:cNvSpPr txBox="1">
            <a:spLocks noChangeArrowheads="1"/>
          </p:cNvSpPr>
          <p:nvPr/>
        </p:nvSpPr>
        <p:spPr bwMode="auto">
          <a:xfrm>
            <a:off x="7964311" y="3812823"/>
            <a:ext cx="5838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fr-FR" altLang="fr-FR" sz="1600"/>
              <a:t>IL25</a:t>
            </a:r>
          </a:p>
          <a:p>
            <a:pPr eaLnBrk="1" hangingPunct="1">
              <a:spcBef>
                <a:spcPct val="0"/>
              </a:spcBef>
              <a:buFontTx/>
              <a:buNone/>
            </a:pPr>
            <a:r>
              <a:rPr lang="fr-FR" altLang="fr-FR" sz="1600"/>
              <a:t>IL33</a:t>
            </a:r>
            <a:endParaRPr lang="en-US" altLang="fr-FR" sz="1600"/>
          </a:p>
        </p:txBody>
      </p:sp>
      <p:pic>
        <p:nvPicPr>
          <p:cNvPr id="7" name="Image 2" descr="dia_28.jpg">
            <a:extLst>
              <a:ext uri="{FF2B5EF4-FFF2-40B4-BE49-F238E27FC236}">
                <a16:creationId xmlns:a16="http://schemas.microsoft.com/office/drawing/2014/main" id="{66DA0323-A229-144C-8DBF-FA551ED1129B}"/>
              </a:ext>
            </a:extLst>
          </p:cNvPr>
          <p:cNvPicPr>
            <a:picLocks noChangeAspect="1"/>
          </p:cNvPicPr>
          <p:nvPr/>
        </p:nvPicPr>
        <p:blipFill rotWithShape="1">
          <a:blip r:embed="rId3">
            <a:extLst>
              <a:ext uri="{28A0092B-C50C-407E-A947-70E740481C1C}">
                <a14:useLocalDpi xmlns:a14="http://schemas.microsoft.com/office/drawing/2010/main" val="0"/>
              </a:ext>
            </a:extLst>
          </a:blip>
          <a:srcRect l="14048" r="10595"/>
          <a:stretch/>
        </p:blipFill>
        <p:spPr>
          <a:xfrm>
            <a:off x="5487540" y="1027226"/>
            <a:ext cx="3618745" cy="5522426"/>
          </a:xfrm>
          <a:prstGeom prst="rect">
            <a:avLst/>
          </a:prstGeom>
        </p:spPr>
      </p:pic>
      <p:sp>
        <p:nvSpPr>
          <p:cNvPr id="4" name="Content Placeholder 3">
            <a:extLst>
              <a:ext uri="{FF2B5EF4-FFF2-40B4-BE49-F238E27FC236}">
                <a16:creationId xmlns:a16="http://schemas.microsoft.com/office/drawing/2014/main" id="{D5F8FEC2-45BE-4A7C-A737-9D504D1FA7E3}"/>
              </a:ext>
            </a:extLst>
          </p:cNvPr>
          <p:cNvSpPr>
            <a:spLocks noGrp="1"/>
          </p:cNvSpPr>
          <p:nvPr>
            <p:ph idx="1"/>
          </p:nvPr>
        </p:nvSpPr>
        <p:spPr>
          <a:xfrm>
            <a:off x="233629" y="903910"/>
            <a:ext cx="5752643" cy="5472506"/>
          </a:xfrm>
        </p:spPr>
        <p:txBody>
          <a:bodyPr>
            <a:normAutofit/>
          </a:bodyPr>
          <a:lstStyle/>
          <a:p>
            <a:pPr marL="0" indent="0">
              <a:buNone/>
            </a:pPr>
            <a:r>
              <a:rPr lang="fr-CH" sz="1800" dirty="0"/>
              <a:t>Les </a:t>
            </a:r>
            <a:r>
              <a:rPr lang="fr-CH" sz="1800" b="1" dirty="0"/>
              <a:t>cytokines</a:t>
            </a:r>
            <a:r>
              <a:rPr lang="fr-CH" sz="1800" dirty="0"/>
              <a:t> qui favorisent les réponses Th2:</a:t>
            </a:r>
          </a:p>
          <a:p>
            <a:r>
              <a:rPr lang="fr-CH" sz="1800" b="1" dirty="0"/>
              <a:t>IL-25 </a:t>
            </a:r>
            <a:r>
              <a:rPr lang="fr-CH" sz="1800" dirty="0"/>
              <a:t>et</a:t>
            </a:r>
            <a:r>
              <a:rPr lang="fr-CH" sz="1800" b="1" dirty="0"/>
              <a:t> IL-33  </a:t>
            </a:r>
            <a:r>
              <a:rPr lang="fr-CH" sz="1800" dirty="0"/>
              <a:t>produites par les épithéliums</a:t>
            </a:r>
          </a:p>
          <a:p>
            <a:r>
              <a:rPr lang="fr-CH" sz="1800" b="1" dirty="0"/>
              <a:t>IL-4  </a:t>
            </a:r>
            <a:r>
              <a:rPr lang="fr-CH" sz="1800" dirty="0"/>
              <a:t>produite par les cellules T en absence d’IL12</a:t>
            </a:r>
          </a:p>
          <a:p>
            <a:endParaRPr lang="fr-CH" sz="1800" dirty="0"/>
          </a:p>
          <a:p>
            <a:pPr marL="0" indent="0">
              <a:buNone/>
            </a:pPr>
            <a:r>
              <a:rPr lang="fr-CH" sz="1800" dirty="0"/>
              <a:t>Les </a:t>
            </a:r>
            <a:r>
              <a:rPr lang="fr-CH" sz="1800" b="1" dirty="0"/>
              <a:t>facteurs de transcription </a:t>
            </a:r>
            <a:r>
              <a:rPr lang="fr-CH" sz="1800" dirty="0"/>
              <a:t>impliqués dans la différenciation des cellules Th2</a:t>
            </a:r>
          </a:p>
          <a:p>
            <a:r>
              <a:rPr lang="fr-CH" sz="1800" b="1" dirty="0"/>
              <a:t>GATA-3</a:t>
            </a:r>
            <a:r>
              <a:rPr lang="fr-CH" sz="1800" dirty="0"/>
              <a:t> (induit </a:t>
            </a:r>
            <a:r>
              <a:rPr lang="fr-CH" sz="1800"/>
              <a:t>par IL-4) </a:t>
            </a:r>
            <a:endParaRPr lang="fr-CH" sz="1800" dirty="0"/>
          </a:p>
          <a:p>
            <a:r>
              <a:rPr lang="fr-CH" sz="1800" b="1" dirty="0"/>
              <a:t>Stat6</a:t>
            </a:r>
            <a:r>
              <a:rPr lang="fr-CH" sz="1800" dirty="0"/>
              <a:t> (induit par IL-4)</a:t>
            </a:r>
          </a:p>
          <a:p>
            <a:endParaRPr lang="fr-CH" sz="1800" dirty="0"/>
          </a:p>
          <a:p>
            <a:endParaRPr lang="en-GB" sz="1800" dirty="0"/>
          </a:p>
        </p:txBody>
      </p:sp>
    </p:spTree>
    <p:extLst>
      <p:ext uri="{BB962C8B-B14F-4D97-AF65-F5344CB8AC3E}">
        <p14:creationId xmlns:p14="http://schemas.microsoft.com/office/powerpoint/2010/main" val="3763500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66A58-2847-4F4C-BA5D-1DC20363F904}"/>
              </a:ext>
            </a:extLst>
          </p:cNvPr>
          <p:cNvSpPr>
            <a:spLocks noGrp="1"/>
          </p:cNvSpPr>
          <p:nvPr>
            <p:ph type="title"/>
          </p:nvPr>
        </p:nvSpPr>
        <p:spPr/>
        <p:txBody>
          <a:bodyPr/>
          <a:lstStyle/>
          <a:p>
            <a:r>
              <a:rPr lang="fr-CH" dirty="0"/>
              <a:t>Les voies de signalisation Th1/Th2*</a:t>
            </a:r>
          </a:p>
        </p:txBody>
      </p:sp>
      <p:sp>
        <p:nvSpPr>
          <p:cNvPr id="5" name="Content Placeholder 4">
            <a:extLst>
              <a:ext uri="{FF2B5EF4-FFF2-40B4-BE49-F238E27FC236}">
                <a16:creationId xmlns:a16="http://schemas.microsoft.com/office/drawing/2014/main" id="{10AFD577-6862-4AC0-917E-19F1F5ED76DF}"/>
              </a:ext>
            </a:extLst>
          </p:cNvPr>
          <p:cNvSpPr>
            <a:spLocks noGrp="1"/>
          </p:cNvSpPr>
          <p:nvPr>
            <p:ph idx="1"/>
          </p:nvPr>
        </p:nvSpPr>
        <p:spPr/>
        <p:txBody>
          <a:bodyPr>
            <a:normAutofit/>
          </a:bodyPr>
          <a:lstStyle/>
          <a:p>
            <a:pPr marL="0" indent="0">
              <a:spcBef>
                <a:spcPts val="0"/>
              </a:spcBef>
              <a:buNone/>
            </a:pPr>
            <a:r>
              <a:rPr lang="fr-CH" sz="2000" dirty="0"/>
              <a:t>La polarisation vers le phénotype Th1 or Th2, qui dépend de voies de signalisation différents, est influencée par:</a:t>
            </a:r>
          </a:p>
          <a:p>
            <a:pPr>
              <a:spcBef>
                <a:spcPts val="0"/>
              </a:spcBef>
            </a:pPr>
            <a:r>
              <a:rPr lang="fr-CH" sz="2000" dirty="0"/>
              <a:t>  le </a:t>
            </a:r>
            <a:r>
              <a:rPr lang="fr-CH" b="1" dirty="0" err="1"/>
              <a:t>micro-environment</a:t>
            </a:r>
            <a:r>
              <a:rPr lang="fr-CH" b="1" dirty="0"/>
              <a:t> de cytokines</a:t>
            </a:r>
            <a:endParaRPr lang="fr-CH" sz="2000" b="1" dirty="0"/>
          </a:p>
          <a:p>
            <a:pPr>
              <a:spcBef>
                <a:spcPts val="0"/>
              </a:spcBef>
            </a:pPr>
            <a:r>
              <a:rPr lang="fr-CH" sz="2000" dirty="0"/>
              <a:t>  l’interactions avec les </a:t>
            </a:r>
            <a:r>
              <a:rPr lang="fr-CH" sz="2000" dirty="0" err="1"/>
              <a:t>DCs</a:t>
            </a:r>
            <a:r>
              <a:rPr lang="fr-CH" sz="2000" dirty="0"/>
              <a:t> via les </a:t>
            </a:r>
            <a:r>
              <a:rPr lang="fr-CH" b="1" dirty="0" err="1"/>
              <a:t>co-récepteurs</a:t>
            </a:r>
            <a:endParaRPr lang="fr-CH" sz="2000" b="1" dirty="0"/>
          </a:p>
          <a:p>
            <a:pPr>
              <a:spcBef>
                <a:spcPts val="0"/>
              </a:spcBef>
            </a:pPr>
            <a:r>
              <a:rPr lang="fr-CH" sz="2000" dirty="0"/>
              <a:t>  la nature et la concentration de l'antigène présenté.</a:t>
            </a:r>
          </a:p>
          <a:p>
            <a:pPr>
              <a:spcBef>
                <a:spcPts val="0"/>
              </a:spcBef>
            </a:pPr>
            <a:endParaRPr lang="fr-CH" sz="2000" dirty="0"/>
          </a:p>
        </p:txBody>
      </p:sp>
      <p:pic>
        <p:nvPicPr>
          <p:cNvPr id="6" name="4137_all.mp4">
            <a:hlinkClick r:id="" action="ppaction://media"/>
            <a:extLst>
              <a:ext uri="{FF2B5EF4-FFF2-40B4-BE49-F238E27FC236}">
                <a16:creationId xmlns:a16="http://schemas.microsoft.com/office/drawing/2014/main" id="{E6745F6A-6ECD-4261-8DC6-4FA4868EDA7A}"/>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233629" y="3050214"/>
            <a:ext cx="3960440" cy="3354725"/>
          </a:xfrm>
          <a:prstGeom prst="rect">
            <a:avLst/>
          </a:prstGeom>
        </p:spPr>
      </p:pic>
      <p:pic>
        <p:nvPicPr>
          <p:cNvPr id="7" name="4138_all.mp4">
            <a:hlinkClick r:id="" action="ppaction://media"/>
            <a:extLst>
              <a:ext uri="{FF2B5EF4-FFF2-40B4-BE49-F238E27FC236}">
                <a16:creationId xmlns:a16="http://schemas.microsoft.com/office/drawing/2014/main" id="{44A9DD48-FED6-4396-AF51-ED9B20102039}"/>
              </a:ext>
            </a:extLst>
          </p:cNvPr>
          <p:cNvPicPr>
            <a:picLocks noChangeAspect="1"/>
          </p:cNvPicPr>
          <p:nvPr>
            <a:videoFile r:link="rId4"/>
            <p:extLst>
              <p:ext uri="{DAA4B4D4-6D71-4841-9C94-3DE7FCFB9230}">
                <p14:media xmlns:p14="http://schemas.microsoft.com/office/powerpoint/2010/main" r:embed="rId3"/>
              </p:ext>
            </p:extLst>
          </p:nvPr>
        </p:nvPicPr>
        <p:blipFill>
          <a:blip r:embed="rId7"/>
          <a:stretch>
            <a:fillRect/>
          </a:stretch>
        </p:blipFill>
        <p:spPr>
          <a:xfrm>
            <a:off x="4577970" y="3109202"/>
            <a:ext cx="4348600" cy="3274240"/>
          </a:xfrm>
          <a:prstGeom prst="rect">
            <a:avLst/>
          </a:prstGeom>
        </p:spPr>
      </p:pic>
      <p:sp>
        <p:nvSpPr>
          <p:cNvPr id="8" name="Text Box 16">
            <a:extLst>
              <a:ext uri="{FF2B5EF4-FFF2-40B4-BE49-F238E27FC236}">
                <a16:creationId xmlns:a16="http://schemas.microsoft.com/office/drawing/2014/main" id="{D53939A4-D444-4D42-9014-505C7AA123B5}"/>
              </a:ext>
            </a:extLst>
          </p:cNvPr>
          <p:cNvSpPr txBox="1">
            <a:spLocks noChangeArrowheads="1"/>
          </p:cNvSpPr>
          <p:nvPr/>
        </p:nvSpPr>
        <p:spPr bwMode="auto">
          <a:xfrm>
            <a:off x="1896349" y="2774950"/>
            <a:ext cx="641522"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eaLnBrk="1" hangingPunct="1"/>
            <a:r>
              <a:rPr lang="fr-CH" sz="2000"/>
              <a:t>Th1</a:t>
            </a:r>
          </a:p>
        </p:txBody>
      </p:sp>
      <p:sp>
        <p:nvSpPr>
          <p:cNvPr id="9" name="Text Box 21">
            <a:extLst>
              <a:ext uri="{FF2B5EF4-FFF2-40B4-BE49-F238E27FC236}">
                <a16:creationId xmlns:a16="http://schemas.microsoft.com/office/drawing/2014/main" id="{806C33B2-AB3D-47B3-A8A9-76043ECCB7C1}"/>
              </a:ext>
            </a:extLst>
          </p:cNvPr>
          <p:cNvSpPr txBox="1">
            <a:spLocks noChangeArrowheads="1"/>
          </p:cNvSpPr>
          <p:nvPr/>
        </p:nvSpPr>
        <p:spPr bwMode="auto">
          <a:xfrm>
            <a:off x="6454262" y="2774950"/>
            <a:ext cx="641522"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eaLnBrk="1" hangingPunct="1"/>
            <a:r>
              <a:rPr lang="fr-CH" sz="2000"/>
              <a:t>Th2</a:t>
            </a:r>
          </a:p>
        </p:txBody>
      </p:sp>
    </p:spTree>
    <p:extLst>
      <p:ext uri="{BB962C8B-B14F-4D97-AF65-F5344CB8AC3E}">
        <p14:creationId xmlns:p14="http://schemas.microsoft.com/office/powerpoint/2010/main" val="11095854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video>
              <p:cMediaNode vol="80000">
                <p:cTn id="13" fill="hold" display="0">
                  <p:stCondLst>
                    <p:cond delay="indefinite"/>
                  </p:stCondLst>
                </p:cTn>
                <p:tgtEl>
                  <p:spTgt spid="7"/>
                </p:tgtEl>
              </p:cMediaNode>
            </p:vide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CFA31-B66D-403D-B227-7AD7DD04EFB0}"/>
              </a:ext>
            </a:extLst>
          </p:cNvPr>
          <p:cNvSpPr>
            <a:spLocks noGrp="1"/>
          </p:cNvSpPr>
          <p:nvPr>
            <p:ph type="title"/>
          </p:nvPr>
        </p:nvSpPr>
        <p:spPr>
          <a:solidFill>
            <a:srgbClr val="0070C0"/>
          </a:solidFill>
        </p:spPr>
        <p:txBody>
          <a:bodyPr/>
          <a:lstStyle/>
          <a:p>
            <a:r>
              <a:rPr lang="fr-CH" dirty="0">
                <a:solidFill>
                  <a:schemeClr val="bg1"/>
                </a:solidFill>
              </a:rPr>
              <a:t>Conclusions 5.3 | Différenciation des cellules T</a:t>
            </a:r>
          </a:p>
        </p:txBody>
      </p:sp>
      <p:sp>
        <p:nvSpPr>
          <p:cNvPr id="3" name="Content Placeholder 2">
            <a:extLst>
              <a:ext uri="{FF2B5EF4-FFF2-40B4-BE49-F238E27FC236}">
                <a16:creationId xmlns:a16="http://schemas.microsoft.com/office/drawing/2014/main" id="{BD14A1D2-8BCD-4699-AC1C-F51124C435A2}"/>
              </a:ext>
            </a:extLst>
          </p:cNvPr>
          <p:cNvSpPr>
            <a:spLocks noGrp="1"/>
          </p:cNvSpPr>
          <p:nvPr>
            <p:ph idx="1"/>
          </p:nvPr>
        </p:nvSpPr>
        <p:spPr>
          <a:xfrm>
            <a:off x="204597" y="1013638"/>
            <a:ext cx="8734806" cy="5365216"/>
          </a:xfrm>
        </p:spPr>
        <p:txBody>
          <a:bodyPr>
            <a:noAutofit/>
          </a:bodyPr>
          <a:lstStyle/>
          <a:p>
            <a:pPr>
              <a:lnSpc>
                <a:spcPct val="100000"/>
              </a:lnSpc>
              <a:spcBef>
                <a:spcPts val="1200"/>
              </a:spcBef>
            </a:pPr>
            <a:r>
              <a:rPr lang="fr-CH" sz="1800" dirty="0"/>
              <a:t>Les cellules </a:t>
            </a:r>
            <a:r>
              <a:rPr lang="fr-CH" sz="1800" dirty="0" err="1"/>
              <a:t>T</a:t>
            </a:r>
            <a:r>
              <a:rPr lang="fr-CH" sz="1800" dirty="0"/>
              <a:t> CD4 helper se différentient en sous-groupes de cellules effectrices qui se distinguent par la production d’ensembles de cytokines distincts et des fonctions différentes.</a:t>
            </a:r>
          </a:p>
          <a:p>
            <a:pPr>
              <a:lnSpc>
                <a:spcPct val="100000"/>
              </a:lnSpc>
              <a:spcBef>
                <a:spcPts val="1200"/>
              </a:spcBef>
            </a:pPr>
            <a:r>
              <a:rPr lang="fr-CH" sz="1800" dirty="0"/>
              <a:t>Les cellules Th1, qui produisent l’IFN-γ, stimulent les phagocytes à éliminer les microbes ingérés, et favorisent la production d’anticorps </a:t>
            </a:r>
            <a:r>
              <a:rPr lang="fr-CH" sz="1800" dirty="0" err="1"/>
              <a:t>opsonisants</a:t>
            </a:r>
            <a:r>
              <a:rPr lang="fr-CH" sz="1800" dirty="0"/>
              <a:t> et fixateurs de complément. </a:t>
            </a:r>
          </a:p>
          <a:p>
            <a:pPr>
              <a:lnSpc>
                <a:spcPct val="100000"/>
              </a:lnSpc>
              <a:spcBef>
                <a:spcPts val="1200"/>
              </a:spcBef>
            </a:pPr>
            <a:r>
              <a:rPr lang="fr-CH" sz="1800" dirty="0"/>
              <a:t>Les cellules Th2, qui produisent IL-4 et IL-5, stimulent la production d’IgE et activent les éosinophiles, dont la fonction principale est la défense contre les helminthes. </a:t>
            </a:r>
          </a:p>
          <a:p>
            <a:pPr>
              <a:lnSpc>
                <a:spcPct val="100000"/>
              </a:lnSpc>
              <a:spcBef>
                <a:spcPts val="1200"/>
              </a:spcBef>
            </a:pPr>
            <a:r>
              <a:rPr lang="fr-CH" sz="1800" dirty="0"/>
              <a:t>Les cellules Th17, qui produisent l’IL-17, sont impliquées dans plusieurs maladies inflammatoires et jouent un rôle potentiel dans la défense contre les infections bactériennes. </a:t>
            </a:r>
          </a:p>
          <a:p>
            <a:pPr>
              <a:lnSpc>
                <a:spcPct val="100000"/>
              </a:lnSpc>
              <a:spcBef>
                <a:spcPts val="1200"/>
              </a:spcBef>
            </a:pPr>
            <a:r>
              <a:rPr lang="fr-CH" sz="1800" dirty="0"/>
              <a:t>La polarisation en Th diverses est médiée par les cytokines et repose sur des modifications épigénétiques des populations de cellules T. </a:t>
            </a:r>
          </a:p>
          <a:p>
            <a:pPr>
              <a:lnSpc>
                <a:spcPct val="100000"/>
              </a:lnSpc>
              <a:spcBef>
                <a:spcPts val="1200"/>
              </a:spcBef>
            </a:pPr>
            <a:r>
              <a:rPr lang="fr-CH" sz="1800" dirty="0"/>
              <a:t>La différenciation Th1 est induite par IL-12 et IFN-γ et requiert le facteur de transcription T-Bet.</a:t>
            </a:r>
          </a:p>
          <a:p>
            <a:pPr>
              <a:lnSpc>
                <a:spcPct val="100000"/>
              </a:lnSpc>
              <a:spcBef>
                <a:spcPts val="1200"/>
              </a:spcBef>
            </a:pPr>
            <a:r>
              <a:rPr lang="fr-CH" sz="1800"/>
              <a:t>La différenciation </a:t>
            </a:r>
            <a:r>
              <a:rPr lang="fr-CH" sz="1800" dirty="0"/>
              <a:t>Th2 est induite par IL-25, IL-33 et IL-4 et requiert le facteur de transcription GATA-3.</a:t>
            </a:r>
          </a:p>
          <a:p>
            <a:pPr marL="0" indent="0">
              <a:lnSpc>
                <a:spcPct val="100000"/>
              </a:lnSpc>
              <a:spcBef>
                <a:spcPts val="1200"/>
              </a:spcBef>
              <a:buNone/>
            </a:pPr>
            <a:r>
              <a:rPr lang="fr-CH" sz="1800" i="1" dirty="0"/>
              <a:t>Omis dans ce cours: les cellules lymphoïdes innées et leur polarisation </a:t>
            </a:r>
          </a:p>
          <a:p>
            <a:pPr>
              <a:lnSpc>
                <a:spcPct val="100000"/>
              </a:lnSpc>
              <a:spcBef>
                <a:spcPts val="1200"/>
              </a:spcBef>
            </a:pPr>
            <a:endParaRPr lang="fr-CH" sz="1800" dirty="0"/>
          </a:p>
        </p:txBody>
      </p:sp>
    </p:spTree>
    <p:extLst>
      <p:ext uri="{BB962C8B-B14F-4D97-AF65-F5344CB8AC3E}">
        <p14:creationId xmlns:p14="http://schemas.microsoft.com/office/powerpoint/2010/main" val="2907309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FFC31-F3C2-4423-8C22-C169656FE96C}"/>
              </a:ext>
            </a:extLst>
          </p:cNvPr>
          <p:cNvSpPr>
            <a:spLocks noGrp="1"/>
          </p:cNvSpPr>
          <p:nvPr>
            <p:ph type="title"/>
          </p:nvPr>
        </p:nvSpPr>
        <p:spPr/>
        <p:txBody>
          <a:bodyPr>
            <a:normAutofit/>
          </a:bodyPr>
          <a:lstStyle/>
          <a:p>
            <a:r>
              <a:rPr lang="fr-CH" dirty="0"/>
              <a:t>Rôle et phases de la réponse médiée par les cellules T</a:t>
            </a:r>
          </a:p>
        </p:txBody>
      </p:sp>
      <p:sp>
        <p:nvSpPr>
          <p:cNvPr id="3" name="Content Placeholder 2">
            <a:extLst>
              <a:ext uri="{FF2B5EF4-FFF2-40B4-BE49-F238E27FC236}">
                <a16:creationId xmlns:a16="http://schemas.microsoft.com/office/drawing/2014/main" id="{06FFA0F4-4BFC-4F87-8E1D-75F58FB02545}"/>
              </a:ext>
            </a:extLst>
          </p:cNvPr>
          <p:cNvSpPr>
            <a:spLocks noGrp="1"/>
          </p:cNvSpPr>
          <p:nvPr>
            <p:ph idx="1"/>
          </p:nvPr>
        </p:nvSpPr>
        <p:spPr>
          <a:xfrm>
            <a:off x="204597" y="768097"/>
            <a:ext cx="8734806" cy="5365216"/>
          </a:xfrm>
        </p:spPr>
        <p:txBody>
          <a:bodyPr>
            <a:normAutofit/>
          </a:bodyPr>
          <a:lstStyle/>
          <a:p>
            <a:r>
              <a:rPr lang="fr-CH" sz="1800" dirty="0"/>
              <a:t>Les réponses immunitaires médiées par les cellules T remplissent </a:t>
            </a:r>
            <a:r>
              <a:rPr lang="fr-CH" sz="1800" b="1" dirty="0"/>
              <a:t>trois fonctions</a:t>
            </a:r>
            <a:r>
              <a:rPr lang="fr-CH" sz="1800" dirty="0"/>
              <a:t>:</a:t>
            </a:r>
            <a:endParaRPr lang="fr-CH" sz="1800" b="1" dirty="0"/>
          </a:p>
          <a:p>
            <a:pPr>
              <a:buFont typeface="Courier New" panose="02070309020205020404" pitchFamily="49" charset="0"/>
              <a:buChar char="o"/>
            </a:pPr>
            <a:r>
              <a:rPr lang="fr-CH" sz="1800" dirty="0"/>
              <a:t>Éliminer les microbes intracellulaires, y compris les virus, qui infectent et prolifèrent à l’intérieur des différents types de cellules, y compris les cellules non-phagocytaires </a:t>
            </a:r>
          </a:p>
          <a:p>
            <a:pPr>
              <a:buFont typeface="Courier New" panose="02070309020205020404" pitchFamily="49" charset="0"/>
              <a:buChar char="o"/>
            </a:pPr>
            <a:r>
              <a:rPr lang="fr-CH" sz="1800" dirty="0"/>
              <a:t>Défendre l’organismes contre les microbes intracellulaires adaptés à la survie au sein des phagocytes</a:t>
            </a:r>
          </a:p>
          <a:p>
            <a:pPr>
              <a:spcAft>
                <a:spcPts val="1200"/>
              </a:spcAft>
              <a:buFont typeface="Courier New" panose="02070309020205020404" pitchFamily="49" charset="0"/>
              <a:buChar char="o"/>
            </a:pPr>
            <a:r>
              <a:rPr lang="fr-CH" sz="1800" dirty="0"/>
              <a:t>Assister le développement des réponses médiées par les cellules B, activer les macrophages, les mastocytes et les éosinophiles</a:t>
            </a:r>
          </a:p>
          <a:p>
            <a:r>
              <a:rPr lang="fr-CH" sz="1800" dirty="0"/>
              <a:t>Les réponses médiées par les cellules T peuvent être divisées en </a:t>
            </a:r>
            <a:r>
              <a:rPr lang="fr-CH" sz="1800" b="1" dirty="0"/>
              <a:t>trois phases:</a:t>
            </a:r>
          </a:p>
          <a:p>
            <a:pPr>
              <a:buFont typeface="Courier New" panose="02070309020205020404" pitchFamily="49" charset="0"/>
              <a:buChar char="o"/>
            </a:pPr>
            <a:r>
              <a:rPr lang="fr-CH" sz="1800" dirty="0"/>
              <a:t>Phase d’induction</a:t>
            </a:r>
          </a:p>
          <a:p>
            <a:pPr>
              <a:buFont typeface="Courier New" panose="02070309020205020404" pitchFamily="49" charset="0"/>
              <a:buChar char="o"/>
            </a:pPr>
            <a:r>
              <a:rPr lang="fr-CH" sz="1800" dirty="0"/>
              <a:t>Phase effectrice</a:t>
            </a:r>
          </a:p>
          <a:p>
            <a:pPr>
              <a:buFont typeface="Courier New" panose="02070309020205020404" pitchFamily="49" charset="0"/>
              <a:buChar char="o"/>
            </a:pPr>
            <a:r>
              <a:rPr lang="fr-CH" sz="1800" dirty="0"/>
              <a:t>Phase de contraction</a:t>
            </a:r>
          </a:p>
        </p:txBody>
      </p:sp>
      <p:pic>
        <p:nvPicPr>
          <p:cNvPr id="4" name="4116_1.mp4">
            <a:hlinkClick r:id="" action="ppaction://media"/>
            <a:extLst>
              <a:ext uri="{FF2B5EF4-FFF2-40B4-BE49-F238E27FC236}">
                <a16:creationId xmlns:a16="http://schemas.microsoft.com/office/drawing/2014/main" id="{32AD6F82-EEBF-491B-8F3B-9F466A3B35A0}"/>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504236" y="3450705"/>
            <a:ext cx="6639764" cy="3136597"/>
          </a:xfrm>
          <a:prstGeom prst="rect">
            <a:avLst/>
          </a:prstGeom>
        </p:spPr>
      </p:pic>
    </p:spTree>
    <p:extLst>
      <p:ext uri="{BB962C8B-B14F-4D97-AF65-F5344CB8AC3E}">
        <p14:creationId xmlns:p14="http://schemas.microsoft.com/office/powerpoint/2010/main" val="16158711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9AD8CD-8006-4640-8AA5-E6B8613A594D}"/>
              </a:ext>
            </a:extLst>
          </p:cNvPr>
          <p:cNvSpPr>
            <a:spLocks noGrp="1"/>
          </p:cNvSpPr>
          <p:nvPr>
            <p:ph type="title"/>
          </p:nvPr>
        </p:nvSpPr>
        <p:spPr/>
        <p:txBody>
          <a:bodyPr>
            <a:noAutofit/>
          </a:bodyPr>
          <a:lstStyle/>
          <a:p>
            <a:r>
              <a:rPr lang="fr-CH" sz="2400" dirty="0"/>
              <a:t>Transformation d’une </a:t>
            </a:r>
            <a:r>
              <a:rPr lang="fr-CH" sz="2400" dirty="0" err="1"/>
              <a:t>T</a:t>
            </a:r>
            <a:r>
              <a:rPr lang="fr-CH" sz="2400" dirty="0"/>
              <a:t> mature après sa rencontre avec un antigène</a:t>
            </a:r>
          </a:p>
        </p:txBody>
      </p:sp>
      <p:pic>
        <p:nvPicPr>
          <p:cNvPr id="5" name="Image 1" descr="dia_6.jpg">
            <a:extLst>
              <a:ext uri="{FF2B5EF4-FFF2-40B4-BE49-F238E27FC236}">
                <a16:creationId xmlns:a16="http://schemas.microsoft.com/office/drawing/2014/main" id="{57C92BB4-D2B6-4C38-A926-F808BBB87884}"/>
              </a:ext>
            </a:extLst>
          </p:cNvPr>
          <p:cNvPicPr>
            <a:picLocks noChangeAspect="1"/>
          </p:cNvPicPr>
          <p:nvPr/>
        </p:nvPicPr>
        <p:blipFill rotWithShape="1">
          <a:blip r:embed="rId2">
            <a:extLst>
              <a:ext uri="{28A0092B-C50C-407E-A947-70E740481C1C}">
                <a14:useLocalDpi xmlns:a14="http://schemas.microsoft.com/office/drawing/2010/main" val="0"/>
              </a:ext>
            </a:extLst>
          </a:blip>
          <a:srcRect t="1734" b="2835"/>
          <a:stretch/>
        </p:blipFill>
        <p:spPr>
          <a:xfrm>
            <a:off x="415636" y="908305"/>
            <a:ext cx="8312728" cy="5949695"/>
          </a:xfrm>
          <a:prstGeom prst="rect">
            <a:avLst/>
          </a:prstGeom>
        </p:spPr>
      </p:pic>
    </p:spTree>
    <p:extLst>
      <p:ext uri="{BB962C8B-B14F-4D97-AF65-F5344CB8AC3E}">
        <p14:creationId xmlns:p14="http://schemas.microsoft.com/office/powerpoint/2010/main" val="726753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Sommaire</a:t>
            </a:r>
          </a:p>
        </p:txBody>
      </p:sp>
      <p:sp>
        <p:nvSpPr>
          <p:cNvPr id="3" name="Content Placeholder 2"/>
          <p:cNvSpPr>
            <a:spLocks noGrp="1"/>
          </p:cNvSpPr>
          <p:nvPr>
            <p:ph idx="1"/>
          </p:nvPr>
        </p:nvSpPr>
        <p:spPr>
          <a:xfrm>
            <a:off x="693174" y="2438274"/>
            <a:ext cx="8219177" cy="4873625"/>
          </a:xfrm>
        </p:spPr>
        <p:txBody>
          <a:bodyPr/>
          <a:lstStyle/>
          <a:p>
            <a:pPr marL="0" indent="0">
              <a:spcBef>
                <a:spcPts val="1200"/>
              </a:spcBef>
              <a:spcAft>
                <a:spcPts val="1200"/>
              </a:spcAft>
              <a:buNone/>
            </a:pPr>
            <a:r>
              <a:rPr lang="fr-CH" dirty="0"/>
              <a:t>5.1.	Activation des cellules T par les </a:t>
            </a:r>
            <a:r>
              <a:rPr lang="fr-CH" dirty="0" err="1"/>
              <a:t>APCs</a:t>
            </a:r>
            <a:endParaRPr lang="fr-CH" dirty="0"/>
          </a:p>
          <a:p>
            <a:pPr marL="0" indent="0">
              <a:spcBef>
                <a:spcPts val="1200"/>
              </a:spcBef>
              <a:spcAft>
                <a:spcPts val="1200"/>
              </a:spcAft>
              <a:buNone/>
            </a:pPr>
            <a:r>
              <a:rPr lang="fr-CH" dirty="0"/>
              <a:t>5.2.	Conséquences de l’activation des cellules T</a:t>
            </a:r>
          </a:p>
          <a:p>
            <a:pPr marL="0" indent="0">
              <a:spcBef>
                <a:spcPts val="1200"/>
              </a:spcBef>
              <a:spcAft>
                <a:spcPts val="1200"/>
              </a:spcAft>
              <a:buNone/>
            </a:pPr>
            <a:r>
              <a:rPr lang="fr-CH" dirty="0"/>
              <a:t>5.3.	Différenciation des cellules T (Th1 / Th2)</a:t>
            </a:r>
          </a:p>
          <a:p>
            <a:pPr marL="914400" lvl="2" indent="0">
              <a:spcBef>
                <a:spcPts val="1200"/>
              </a:spcBef>
              <a:spcAft>
                <a:spcPts val="1200"/>
              </a:spcAft>
              <a:buNone/>
            </a:pPr>
            <a:endParaRPr lang="fr-CH" dirty="0"/>
          </a:p>
        </p:txBody>
      </p:sp>
    </p:spTree>
    <p:extLst>
      <p:ext uri="{BB962C8B-B14F-4D97-AF65-F5344CB8AC3E}">
        <p14:creationId xmlns:p14="http://schemas.microsoft.com/office/powerpoint/2010/main" val="3164284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1746261"/>
          </a:xfrm>
        </p:spPr>
        <p:txBody>
          <a:bodyPr>
            <a:normAutofit/>
          </a:bodyPr>
          <a:lstStyle/>
          <a:p>
            <a:br>
              <a:rPr lang="fr-CH" sz="3600" dirty="0"/>
            </a:br>
            <a:r>
              <a:rPr lang="fr-CH" sz="3600" dirty="0"/>
              <a:t>5.1. Activation des cellules T par les </a:t>
            </a:r>
            <a:r>
              <a:rPr lang="fr-CH" sz="3600" dirty="0" err="1"/>
              <a:t>APCs</a:t>
            </a:r>
            <a:br>
              <a:rPr lang="fr-CH" sz="3600" dirty="0"/>
            </a:br>
            <a:endParaRPr lang="fr-CH" sz="3600" dirty="0"/>
          </a:p>
        </p:txBody>
      </p:sp>
      <p:sp>
        <p:nvSpPr>
          <p:cNvPr id="3" name="Text Placeholder 2"/>
          <p:cNvSpPr>
            <a:spLocks noGrp="1"/>
          </p:cNvSpPr>
          <p:nvPr>
            <p:ph type="body" idx="1"/>
          </p:nvPr>
        </p:nvSpPr>
        <p:spPr>
          <a:xfrm>
            <a:off x="623888" y="3528000"/>
            <a:ext cx="7886700" cy="2561651"/>
          </a:xfrm>
        </p:spPr>
        <p:txBody>
          <a:bodyPr>
            <a:normAutofit/>
          </a:bodyPr>
          <a:lstStyle/>
          <a:p>
            <a:pPr marL="342900" indent="-342900">
              <a:buFont typeface="Arial" panose="020B0604020202020204" pitchFamily="34" charset="0"/>
              <a:buChar char="•"/>
            </a:pPr>
            <a:r>
              <a:rPr lang="fr-CH" b="1" dirty="0"/>
              <a:t>Le modèle des deux signaux</a:t>
            </a:r>
          </a:p>
          <a:p>
            <a:pPr marL="342900" indent="-342900">
              <a:buFont typeface="Arial" panose="020B0604020202020204" pitchFamily="34" charset="0"/>
              <a:buChar char="•"/>
            </a:pPr>
            <a:r>
              <a:rPr lang="fr-CH" b="1" dirty="0"/>
              <a:t>La synapse immunologique </a:t>
            </a:r>
          </a:p>
          <a:p>
            <a:pPr marL="342900" indent="-342900">
              <a:buFont typeface="Arial" panose="020B0604020202020204" pitchFamily="34" charset="0"/>
              <a:buChar char="•"/>
            </a:pPr>
            <a:r>
              <a:rPr lang="fr-CH" b="1" dirty="0"/>
              <a:t>L’activation du TCR par les super-antigènes</a:t>
            </a:r>
          </a:p>
          <a:p>
            <a:pPr marL="342900" indent="-342900">
              <a:buFont typeface="Arial" panose="020B0604020202020204" pitchFamily="34" charset="0"/>
              <a:buChar char="•"/>
            </a:pPr>
            <a:r>
              <a:rPr lang="fr-CH" b="1" dirty="0"/>
              <a:t>Rôle de la </a:t>
            </a:r>
            <a:r>
              <a:rPr lang="fr-CH" b="1" dirty="0" err="1"/>
              <a:t>co-stimulation</a:t>
            </a:r>
            <a:r>
              <a:rPr lang="fr-CH" b="1" dirty="0"/>
              <a:t> et de l’adhésion cellulaire</a:t>
            </a:r>
          </a:p>
          <a:p>
            <a:pPr marL="342900" indent="-342900">
              <a:buFont typeface="Arial" panose="020B0604020202020204" pitchFamily="34" charset="0"/>
              <a:buChar char="•"/>
            </a:pPr>
            <a:r>
              <a:rPr lang="fr-CH" b="1" dirty="0"/>
              <a:t>Propriétés spécifiques de l’activation des cellules T CD8+</a:t>
            </a:r>
          </a:p>
        </p:txBody>
      </p:sp>
    </p:spTree>
    <p:extLst>
      <p:ext uri="{BB962C8B-B14F-4D97-AF65-F5344CB8AC3E}">
        <p14:creationId xmlns:p14="http://schemas.microsoft.com/office/powerpoint/2010/main" val="3947760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93143-729E-4733-B8F2-D85EA9E3FB0C}"/>
              </a:ext>
            </a:extLst>
          </p:cNvPr>
          <p:cNvSpPr>
            <a:spLocks noGrp="1"/>
          </p:cNvSpPr>
          <p:nvPr>
            <p:ph type="title"/>
          </p:nvPr>
        </p:nvSpPr>
        <p:spPr/>
        <p:txBody>
          <a:bodyPr/>
          <a:lstStyle/>
          <a:p>
            <a:r>
              <a:rPr lang="fr-CH"/>
              <a:t>Le modèle des deux signaux</a:t>
            </a:r>
          </a:p>
        </p:txBody>
      </p:sp>
      <p:sp>
        <p:nvSpPr>
          <p:cNvPr id="3" name="Content Placeholder 2">
            <a:extLst>
              <a:ext uri="{FF2B5EF4-FFF2-40B4-BE49-F238E27FC236}">
                <a16:creationId xmlns:a16="http://schemas.microsoft.com/office/drawing/2014/main" id="{D8686B81-DA3D-40A3-BCBB-B5DD895D5B5C}"/>
              </a:ext>
            </a:extLst>
          </p:cNvPr>
          <p:cNvSpPr>
            <a:spLocks noGrp="1"/>
          </p:cNvSpPr>
          <p:nvPr>
            <p:ph sz="half" idx="1"/>
          </p:nvPr>
        </p:nvSpPr>
        <p:spPr>
          <a:xfrm>
            <a:off x="226314" y="1737384"/>
            <a:ext cx="3886200" cy="4351338"/>
          </a:xfrm>
        </p:spPr>
        <p:txBody>
          <a:bodyPr>
            <a:normAutofit/>
          </a:bodyPr>
          <a:lstStyle/>
          <a:p>
            <a:pPr marL="0" indent="0">
              <a:buNone/>
            </a:pPr>
            <a:r>
              <a:rPr lang="fr-CH" dirty="0"/>
              <a:t>L’activation des cellules T repose typiquement sur deux événements: </a:t>
            </a:r>
          </a:p>
          <a:p>
            <a:r>
              <a:rPr lang="fr-CH" b="1" dirty="0"/>
              <a:t>Engagement du TCR</a:t>
            </a:r>
            <a:r>
              <a:rPr lang="fr-CH" dirty="0"/>
              <a:t>: reconnaissance de l'antigène par la cellule T, un événement spécifique qui implique la ligation du complexe TCR/CD3 par les fragments d’antigène présentés par les molécules MHC des </a:t>
            </a:r>
            <a:r>
              <a:rPr lang="fr-CH" dirty="0" err="1"/>
              <a:t>APCs</a:t>
            </a:r>
            <a:r>
              <a:rPr lang="fr-CH" dirty="0"/>
              <a:t>. </a:t>
            </a:r>
          </a:p>
          <a:p>
            <a:r>
              <a:rPr lang="fr-CH" b="1" dirty="0" err="1"/>
              <a:t>Co-stimulation</a:t>
            </a:r>
            <a:r>
              <a:rPr lang="fr-CH" dirty="0"/>
              <a:t>: interactions non-spécifiques de l’antigène entre les molécules </a:t>
            </a:r>
            <a:r>
              <a:rPr lang="fr-CH" dirty="0" err="1"/>
              <a:t>co</a:t>
            </a:r>
            <a:r>
              <a:rPr lang="fr-CH" dirty="0"/>
              <a:t>-stimulatrices et leurs ligands sur l’APC et la cellule T, respectivement</a:t>
            </a:r>
          </a:p>
          <a:p>
            <a:pPr marL="0" indent="0">
              <a:buNone/>
            </a:pPr>
            <a:endParaRPr lang="fr-CH" dirty="0"/>
          </a:p>
        </p:txBody>
      </p:sp>
      <p:pic>
        <p:nvPicPr>
          <p:cNvPr id="5" name="3681_allsteps 13.27.13.mp4">
            <a:hlinkClick r:id="" action="ppaction://media"/>
            <a:extLst>
              <a:ext uri="{FF2B5EF4-FFF2-40B4-BE49-F238E27FC236}">
                <a16:creationId xmlns:a16="http://schemas.microsoft.com/office/drawing/2014/main" id="{B0AB53E2-17CB-4B39-9FBC-B9EC2305C5CF}"/>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112514" y="1737384"/>
            <a:ext cx="4901431" cy="3921144"/>
          </a:xfrm>
          <a:prstGeom prst="rect">
            <a:avLst/>
          </a:prstGeom>
        </p:spPr>
      </p:pic>
    </p:spTree>
    <p:extLst>
      <p:ext uri="{BB962C8B-B14F-4D97-AF65-F5344CB8AC3E}">
        <p14:creationId xmlns:p14="http://schemas.microsoft.com/office/powerpoint/2010/main" val="23960715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F69A2-0FBA-45C7-897E-2EEFCA209DA2}"/>
              </a:ext>
            </a:extLst>
          </p:cNvPr>
          <p:cNvSpPr>
            <a:spLocks noGrp="1"/>
          </p:cNvSpPr>
          <p:nvPr>
            <p:ph type="title"/>
          </p:nvPr>
        </p:nvSpPr>
        <p:spPr/>
        <p:txBody>
          <a:bodyPr/>
          <a:lstStyle/>
          <a:p>
            <a:r>
              <a:rPr lang="fr-CH" dirty="0"/>
              <a:t>Interactions cellule T / APC</a:t>
            </a:r>
          </a:p>
        </p:txBody>
      </p:sp>
      <p:sp>
        <p:nvSpPr>
          <p:cNvPr id="3" name="Content Placeholder 2">
            <a:extLst>
              <a:ext uri="{FF2B5EF4-FFF2-40B4-BE49-F238E27FC236}">
                <a16:creationId xmlns:a16="http://schemas.microsoft.com/office/drawing/2014/main" id="{B3F5D789-C6DC-422F-BE21-7366477E56BB}"/>
              </a:ext>
            </a:extLst>
          </p:cNvPr>
          <p:cNvSpPr>
            <a:spLocks noGrp="1"/>
          </p:cNvSpPr>
          <p:nvPr>
            <p:ph sz="half" idx="1"/>
          </p:nvPr>
        </p:nvSpPr>
        <p:spPr>
          <a:xfrm>
            <a:off x="0" y="1506735"/>
            <a:ext cx="5084064" cy="4351338"/>
          </a:xfrm>
        </p:spPr>
        <p:txBody>
          <a:bodyPr>
            <a:noAutofit/>
          </a:bodyPr>
          <a:lstStyle/>
          <a:p>
            <a:r>
              <a:rPr lang="fr-CH" sz="1800" b="1" dirty="0"/>
              <a:t>Les contacts initiaux </a:t>
            </a:r>
            <a:r>
              <a:rPr lang="fr-CH" sz="1800" dirty="0"/>
              <a:t>entre </a:t>
            </a:r>
            <a:r>
              <a:rPr lang="fr-CH" sz="1800" dirty="0" err="1"/>
              <a:t>APCs</a:t>
            </a:r>
            <a:r>
              <a:rPr lang="fr-CH" sz="1800" dirty="0"/>
              <a:t> et cellules T sont </a:t>
            </a:r>
            <a:r>
              <a:rPr lang="fr-CH" sz="1800" b="1" dirty="0"/>
              <a:t>antigène-indépendants </a:t>
            </a:r>
            <a:r>
              <a:rPr lang="fr-CH" sz="1800" dirty="0"/>
              <a:t>et médiés par des molécules d’adhésion cellulaire (p.ex. LFA1 des cellules T et ICAM des </a:t>
            </a:r>
            <a:r>
              <a:rPr lang="fr-CH" sz="1800" dirty="0" err="1"/>
              <a:t>APCs</a:t>
            </a:r>
            <a:r>
              <a:rPr lang="fr-CH" sz="1800" dirty="0"/>
              <a:t>)</a:t>
            </a:r>
          </a:p>
          <a:p>
            <a:r>
              <a:rPr lang="fr-CH" sz="1800" b="1" dirty="0"/>
              <a:t>Après reconnaissance de l’antigène</a:t>
            </a:r>
          </a:p>
          <a:p>
            <a:pPr lvl="1">
              <a:buFont typeface="Courier New" panose="02070309020205020404" pitchFamily="49" charset="0"/>
              <a:buChar char="o"/>
            </a:pPr>
            <a:r>
              <a:rPr lang="fr-CH" sz="1800" dirty="0"/>
              <a:t>interactions entre le TCR et le MHC</a:t>
            </a:r>
          </a:p>
          <a:p>
            <a:pPr lvl="1">
              <a:buFont typeface="Courier New" panose="02070309020205020404" pitchFamily="49" charset="0"/>
              <a:buChar char="o"/>
            </a:pPr>
            <a:r>
              <a:rPr lang="fr-CH" sz="1800" dirty="0"/>
              <a:t>Formation de jonctions spécialisées à la surface cellulaire, appelée </a:t>
            </a:r>
            <a:r>
              <a:rPr lang="fr-CH" b="1" dirty="0"/>
              <a:t>synapses immunologiques </a:t>
            </a:r>
            <a:r>
              <a:rPr lang="fr-CH" sz="1800" b="1" dirty="0"/>
              <a:t>(IS)</a:t>
            </a:r>
            <a:endParaRPr lang="fr-CH" sz="1800" dirty="0"/>
          </a:p>
          <a:p>
            <a:pPr lvl="1">
              <a:buFont typeface="Courier New" panose="02070309020205020404" pitchFamily="49" charset="0"/>
              <a:buChar char="o"/>
            </a:pPr>
            <a:r>
              <a:rPr lang="fr-CH" sz="1800" dirty="0"/>
              <a:t>Une IS comprend</a:t>
            </a:r>
          </a:p>
          <a:p>
            <a:pPr lvl="2"/>
            <a:r>
              <a:rPr lang="fr-CH" dirty="0"/>
              <a:t>le complexe TCR/MHC-peptide </a:t>
            </a:r>
          </a:p>
          <a:p>
            <a:pPr lvl="2"/>
            <a:r>
              <a:rPr lang="fr-CH" dirty="0"/>
              <a:t>les </a:t>
            </a:r>
            <a:r>
              <a:rPr lang="fr-CH" dirty="0" err="1"/>
              <a:t>co-récepteurs</a:t>
            </a:r>
            <a:r>
              <a:rPr lang="fr-CH" dirty="0"/>
              <a:t> (CD4/CD8)</a:t>
            </a:r>
          </a:p>
          <a:p>
            <a:pPr lvl="2"/>
            <a:r>
              <a:rPr lang="fr-CH" dirty="0"/>
              <a:t>des molécules </a:t>
            </a:r>
            <a:r>
              <a:rPr lang="fr-CH" dirty="0" err="1"/>
              <a:t>co</a:t>
            </a:r>
            <a:r>
              <a:rPr lang="fr-CH" dirty="0"/>
              <a:t>-stimulatrices</a:t>
            </a:r>
          </a:p>
          <a:p>
            <a:pPr lvl="2"/>
            <a:r>
              <a:rPr lang="fr-CH" dirty="0"/>
              <a:t>des molécules périphériques d’adhésion cellulaire</a:t>
            </a:r>
          </a:p>
          <a:p>
            <a:pPr lvl="1">
              <a:buFont typeface="Courier New" panose="02070309020205020404" pitchFamily="49" charset="0"/>
              <a:buChar char="o"/>
            </a:pPr>
            <a:r>
              <a:rPr lang="fr-CH" sz="1800" dirty="0"/>
              <a:t>Une IS se maintient jusqu’à 48 h, favorisant la transduction du signal prolongée requise pour l’activation de la cellules T</a:t>
            </a:r>
          </a:p>
        </p:txBody>
      </p:sp>
      <p:pic>
        <p:nvPicPr>
          <p:cNvPr id="5" name="Image 2" descr="4122_2 - copie.jpg">
            <a:extLst>
              <a:ext uri="{FF2B5EF4-FFF2-40B4-BE49-F238E27FC236}">
                <a16:creationId xmlns:a16="http://schemas.microsoft.com/office/drawing/2014/main" id="{C7C512B2-37F6-4801-8BC7-6BF7961FFF59}"/>
              </a:ext>
            </a:extLst>
          </p:cNvPr>
          <p:cNvPicPr>
            <a:picLocks noChangeAspect="1"/>
          </p:cNvPicPr>
          <p:nvPr/>
        </p:nvPicPr>
        <p:blipFill rotWithShape="1">
          <a:blip r:embed="rId2">
            <a:extLst>
              <a:ext uri="{28A0092B-C50C-407E-A947-70E740481C1C}">
                <a14:useLocalDpi xmlns:a14="http://schemas.microsoft.com/office/drawing/2010/main" val="0"/>
              </a:ext>
            </a:extLst>
          </a:blip>
          <a:srcRect l="13154" r="9385"/>
          <a:stretch/>
        </p:blipFill>
        <p:spPr>
          <a:xfrm>
            <a:off x="5205984" y="1340309"/>
            <a:ext cx="3779520" cy="4879262"/>
          </a:xfrm>
          <a:prstGeom prst="rect">
            <a:avLst/>
          </a:prstGeom>
        </p:spPr>
      </p:pic>
    </p:spTree>
    <p:extLst>
      <p:ext uri="{BB962C8B-B14F-4D97-AF65-F5344CB8AC3E}">
        <p14:creationId xmlns:p14="http://schemas.microsoft.com/office/powerpoint/2010/main" val="3286125005"/>
      </p:ext>
    </p:extLst>
  </p:cSld>
  <p:clrMapOvr>
    <a:masterClrMapping/>
  </p:clrMapOvr>
</p:sld>
</file>

<file path=ppt/theme/theme1.xml><?xml version="1.0" encoding="utf-8"?>
<a:theme xmlns:a="http://schemas.openxmlformats.org/drawingml/2006/main" name="MOOC_blue_calibri">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OC_blue_calibri.potx" id="{278E7758-D89B-4DA0-96F1-1039F8C16042}" vid="{03F57942-DF8A-49D2-8C17-EBBC995F41A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MOOC_blue_calibri</Template>
  <TotalTime>2925</TotalTime>
  <Words>3379</Words>
  <Application>Microsoft Macintosh PowerPoint</Application>
  <PresentationFormat>Affichage à l'écran (4:3)</PresentationFormat>
  <Paragraphs>316</Paragraphs>
  <Slides>38</Slides>
  <Notes>1</Notes>
  <HiddenSlides>0</HiddenSlides>
  <MMClips>8</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38</vt:i4>
      </vt:variant>
    </vt:vector>
  </HeadingPairs>
  <TitlesOfParts>
    <vt:vector size="45" baseType="lpstr">
      <vt:lpstr>MS PGothic</vt:lpstr>
      <vt:lpstr>Arial</vt:lpstr>
      <vt:lpstr>Calibri</vt:lpstr>
      <vt:lpstr>Calibri Light</vt:lpstr>
      <vt:lpstr>Courier New</vt:lpstr>
      <vt:lpstr>Wingdings</vt:lpstr>
      <vt:lpstr>MOOC_blue_calibri</vt:lpstr>
      <vt:lpstr>5. Réponses médiées par les cellules T</vt:lpstr>
      <vt:lpstr> Introduction  </vt:lpstr>
      <vt:lpstr>Questions </vt:lpstr>
      <vt:lpstr>Rôle et phases de la réponse médiée par les cellules T</vt:lpstr>
      <vt:lpstr>Transformation d’une T mature après sa rencontre avec un antigène</vt:lpstr>
      <vt:lpstr>Sommaire</vt:lpstr>
      <vt:lpstr> 5.1. Activation des cellules T par les APCs </vt:lpstr>
      <vt:lpstr>Le modèle des deux signaux</vt:lpstr>
      <vt:lpstr>Interactions cellule T / APC</vt:lpstr>
      <vt:lpstr>Interactions TCR / antigène</vt:lpstr>
      <vt:lpstr>Activation du TCR par les super-antigènes</vt:lpstr>
      <vt:lpstr>Molécules co-stimulatrices</vt:lpstr>
      <vt:lpstr>Le rôle de la co-stimulation</vt:lpstr>
      <vt:lpstr>Molécules d’adhésion</vt:lpstr>
      <vt:lpstr>Caractéristiques spécifiques de l’activation des cellules T CD8+</vt:lpstr>
      <vt:lpstr>Caractéristiques spécifiques de l’activation des cellules T CD8+</vt:lpstr>
      <vt:lpstr>Conclusions 5.1 | Activation des cellules T</vt:lpstr>
      <vt:lpstr> 5.2. Conséquences de l’activation des cellules T </vt:lpstr>
      <vt:lpstr>Transduction du signal</vt:lpstr>
      <vt:lpstr>Transduction du signal: étapes initiales*</vt:lpstr>
      <vt:lpstr>Transduction du signal: la voie NFκB*</vt:lpstr>
      <vt:lpstr>Transduction du signal: la voie NFAT*</vt:lpstr>
      <vt:lpstr>Production de cytokines</vt:lpstr>
      <vt:lpstr>Expansion clonale (1)</vt:lpstr>
      <vt:lpstr>Importance de l’IL-2</vt:lpstr>
      <vt:lpstr>Expansion clonale (2)</vt:lpstr>
      <vt:lpstr>Rôle du ligand de CD40 (CD40L)</vt:lpstr>
      <vt:lpstr>Conclusions 5.2 | Conséquences de l’activation des cellules T</vt:lpstr>
      <vt:lpstr> 5.3. Différenciation des cellules T (Th1 / Th2)  </vt:lpstr>
      <vt:lpstr>Différenciation des cellules T: Th1/Th2</vt:lpstr>
      <vt:lpstr>Différenciation des cellules T: Th1/Th2</vt:lpstr>
      <vt:lpstr>Développement et caractéristiques des sous-groupes  de lymphocytes T CD4+ helper</vt:lpstr>
      <vt:lpstr>Fonction des cellules CD4+ Th1 </vt:lpstr>
      <vt:lpstr>Fonction des cellules CD4+ Th2</vt:lpstr>
      <vt:lpstr>Développement du sous-groupe Th1</vt:lpstr>
      <vt:lpstr>Développement du sous-groupe Th2</vt:lpstr>
      <vt:lpstr>Les voies de signalisation Th1/Th2*</vt:lpstr>
      <vt:lpstr>Conclusions 5.3 | Différenciation des cellules 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 T cell response</dc:title>
  <dc:creator>Claudine Neyen</dc:creator>
  <cp:lastModifiedBy>Utilisateur de Microsoft Office</cp:lastModifiedBy>
  <cp:revision>68</cp:revision>
  <dcterms:created xsi:type="dcterms:W3CDTF">2017-12-03T13:49:49Z</dcterms:created>
  <dcterms:modified xsi:type="dcterms:W3CDTF">2019-10-16T16:15:25Z</dcterms:modified>
</cp:coreProperties>
</file>